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434" r:id="rId2"/>
    <p:sldId id="363" r:id="rId3"/>
    <p:sldId id="364" r:id="rId4"/>
    <p:sldId id="475" r:id="rId5"/>
    <p:sldId id="439" r:id="rId6"/>
    <p:sldId id="474" r:id="rId7"/>
    <p:sldId id="451" r:id="rId8"/>
    <p:sldId id="452" r:id="rId9"/>
    <p:sldId id="453" r:id="rId10"/>
    <p:sldId id="454" r:id="rId11"/>
    <p:sldId id="456" r:id="rId12"/>
    <p:sldId id="457" r:id="rId13"/>
    <p:sldId id="458" r:id="rId14"/>
    <p:sldId id="459" r:id="rId15"/>
    <p:sldId id="460" r:id="rId16"/>
    <p:sldId id="461" r:id="rId17"/>
    <p:sldId id="462" r:id="rId18"/>
    <p:sldId id="463" r:id="rId19"/>
    <p:sldId id="464" r:id="rId20"/>
    <p:sldId id="465" r:id="rId21"/>
    <p:sldId id="466" r:id="rId22"/>
    <p:sldId id="467" r:id="rId23"/>
    <p:sldId id="468" r:id="rId24"/>
    <p:sldId id="469" r:id="rId25"/>
    <p:sldId id="470" r:id="rId26"/>
    <p:sldId id="471" r:id="rId27"/>
    <p:sldId id="472" r:id="rId28"/>
  </p:sldIdLst>
  <p:sldSz cx="9144000" cy="51450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370" autoAdjust="0"/>
    <p:restoredTop sz="94660"/>
  </p:normalViewPr>
  <p:slideViewPr>
    <p:cSldViewPr>
      <p:cViewPr varScale="1">
        <p:scale>
          <a:sx n="117" d="100"/>
          <a:sy n="117" d="100"/>
        </p:scale>
        <p:origin x="220" y="-115"/>
      </p:cViewPr>
      <p:guideLst>
        <p:guide orient="horz" pos="162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9F8513-A743-4602-9E9F-CEEE9A802B5E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1102C-FAD4-459D-8C7A-106E6431C5A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427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1102C-FAD4-459D-8C7A-106E6431C5A1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8836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333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195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144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7606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1102C-FAD4-459D-8C7A-106E6431C5A1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1387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7728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215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4361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8038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244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1102C-FAD4-459D-8C7A-106E6431C5A1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64230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3452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8867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85561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86875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1102C-FAD4-459D-8C7A-106E6431C5A1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1281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56483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4853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1102C-FAD4-459D-8C7A-106E6431C5A1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0511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1102C-FAD4-459D-8C7A-106E6431C5A1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5923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864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7571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7091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1102C-FAD4-459D-8C7A-106E6431C5A1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8692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5942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CE49C-2114-404F-AF2A-058CF607A9D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431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3"/>
            <a:ext cx="7772400" cy="110285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7204E07-C262-49A5-99BB-A2B0075CE6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19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3E91588-9C04-4689-AA93-9BBBF0F1D15E}"/>
              </a:ext>
            </a:extLst>
          </p:cNvPr>
          <p:cNvSpPr/>
          <p:nvPr userDrawn="1"/>
        </p:nvSpPr>
        <p:spPr>
          <a:xfrm>
            <a:off x="107504" y="124272"/>
            <a:ext cx="8928992" cy="48965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107504" y="232284"/>
            <a:ext cx="39556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6" name="文本框 37"/>
          <p:cNvSpPr txBox="1"/>
          <p:nvPr userDrawn="1"/>
        </p:nvSpPr>
        <p:spPr>
          <a:xfrm>
            <a:off x="588545" y="232284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工作体会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38"/>
          <p:cNvSpPr txBox="1"/>
          <p:nvPr userDrawn="1"/>
        </p:nvSpPr>
        <p:spPr>
          <a:xfrm>
            <a:off x="552509" y="556320"/>
            <a:ext cx="2039271" cy="207753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algn="dist" defTabSz="685795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ADD RELATED TITLE WORDS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1BA4550C-86EF-4DF3-B122-5E5AF2B327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19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A76F9FB-BE6A-46EF-B399-C072350C0E7A}"/>
              </a:ext>
            </a:extLst>
          </p:cNvPr>
          <p:cNvSpPr/>
          <p:nvPr userDrawn="1"/>
        </p:nvSpPr>
        <p:spPr>
          <a:xfrm>
            <a:off x="107504" y="124272"/>
            <a:ext cx="8928992" cy="48965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107504" y="232284"/>
            <a:ext cx="39556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6" name="文本框 37"/>
          <p:cNvSpPr txBox="1"/>
          <p:nvPr userDrawn="1"/>
        </p:nvSpPr>
        <p:spPr>
          <a:xfrm>
            <a:off x="575080" y="232284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工作规划和展望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38"/>
          <p:cNvSpPr txBox="1"/>
          <p:nvPr userDrawn="1"/>
        </p:nvSpPr>
        <p:spPr>
          <a:xfrm>
            <a:off x="539044" y="556320"/>
            <a:ext cx="2039271" cy="207753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algn="dist" defTabSz="685795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ADD RELATED TITLE WORDS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851"/>
            <a:ext cx="3008313" cy="87180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1"/>
            <a:ext cx="5111750" cy="43911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658"/>
            <a:ext cx="3008313" cy="351938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1"/>
            <a:ext cx="5486400" cy="42518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3"/>
            <a:ext cx="5486400" cy="30870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6"/>
            <a:ext cx="5486400" cy="6038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042"/>
            <a:ext cx="2057400" cy="438999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042"/>
            <a:ext cx="6019800" cy="438999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09494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253" y="196280"/>
            <a:ext cx="144024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2" tIns="34286" rIns="68572" bIns="34286" rtlCol="0" anchor="ctr"/>
          <a:lstStyle/>
          <a:p>
            <a:pPr algn="ctr" defTabSz="685658"/>
            <a:endParaRPr lang="zh-CN" altLang="en-US" sz="1400" dirty="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3" name="文本框 37"/>
          <p:cNvSpPr txBox="1"/>
          <p:nvPr userDrawn="1"/>
        </p:nvSpPr>
        <p:spPr>
          <a:xfrm>
            <a:off x="216273" y="196280"/>
            <a:ext cx="2189971" cy="315475"/>
          </a:xfrm>
          <a:prstGeom prst="rect">
            <a:avLst/>
          </a:prstGeom>
          <a:noFill/>
        </p:spPr>
        <p:txBody>
          <a:bodyPr wrap="none" lIns="68572" tIns="34286" rIns="68572" bIns="34286" rtlCol="0">
            <a:spAutoFit/>
          </a:bodyPr>
          <a:lstStyle/>
          <a:p>
            <a:pPr defTabSz="685658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</a:p>
        </p:txBody>
      </p:sp>
      <p:sp>
        <p:nvSpPr>
          <p:cNvPr id="4" name="文本框 38"/>
          <p:cNvSpPr txBox="1"/>
          <p:nvPr userDrawn="1"/>
        </p:nvSpPr>
        <p:spPr>
          <a:xfrm>
            <a:off x="265225" y="520317"/>
            <a:ext cx="2038917" cy="207753"/>
          </a:xfrm>
          <a:prstGeom prst="rect">
            <a:avLst/>
          </a:prstGeom>
          <a:noFill/>
        </p:spPr>
        <p:txBody>
          <a:bodyPr wrap="square" lIns="68572" tIns="34286" rIns="68572" bIns="34286" rtlCol="0">
            <a:spAutoFit/>
          </a:bodyPr>
          <a:lstStyle/>
          <a:p>
            <a:pPr algn="dist" defTabSz="685658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ADD RELATED TITLE WORDS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5866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66347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F0E76-E6F9-4125-90CD-90F8EE17D5E5}" type="datetime1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2915816" y="4805481"/>
            <a:ext cx="2133600" cy="273929"/>
          </a:xfrm>
          <a:prstGeom prst="rect">
            <a:avLst/>
          </a:prstGeom>
        </p:spPr>
        <p:txBody>
          <a:bodyPr/>
          <a:lstStyle/>
          <a:p>
            <a:fld id="{916F26BD-DE47-4663-A93D-9EEAA433414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384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56941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5088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0"/>
            <a:ext cx="9144000" cy="5145088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9" tIns="34295" rIns="68589" bIns="34295" rtlCol="0" anchor="ctr"/>
          <a:lstStyle/>
          <a:p>
            <a:pPr algn="ctr"/>
            <a:endParaRPr lang="zh-CN" altLang="en-US"/>
          </a:p>
        </p:txBody>
      </p:sp>
      <p:sp>
        <p:nvSpPr>
          <p:cNvPr id="3" name="TextBox 1"/>
          <p:cNvSpPr txBox="1"/>
          <p:nvPr userDrawn="1"/>
        </p:nvSpPr>
        <p:spPr>
          <a:xfrm>
            <a:off x="3865651" y="368823"/>
            <a:ext cx="1292662" cy="300175"/>
          </a:xfrm>
          <a:prstGeom prst="rect">
            <a:avLst/>
          </a:prstGeom>
          <a:noFill/>
        </p:spPr>
        <p:txBody>
          <a:bodyPr wrap="none" lIns="68589" tIns="34295" rIns="68589" bIns="34295" rtlCol="0">
            <a:spAutoFit/>
          </a:bodyPr>
          <a:lstStyle/>
          <a:p>
            <a:pPr lvl="0" algn="ctr"/>
            <a:r>
              <a:rPr lang="zh-CN" altLang="en-US" sz="1500" b="1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点击添加标题</a:t>
            </a:r>
            <a:endParaRPr lang="en-US" altLang="zh-CN" sz="1500" b="1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2"/>
          <p:cNvSpPr txBox="1"/>
          <p:nvPr userDrawn="1"/>
        </p:nvSpPr>
        <p:spPr>
          <a:xfrm>
            <a:off x="3274748" y="710767"/>
            <a:ext cx="2562232" cy="346356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pPr algn="ctr"/>
            <a:r>
              <a:rPr lang="zh-CN" alt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您的内容打在这里，或通过复制文本后在此选择粘贴，并选择只保留文字。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3480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4414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1465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521"/>
            <a:ext cx="4038600" cy="33955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521"/>
            <a:ext cx="4038600" cy="33955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0"/>
            <a:ext cx="4040188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0"/>
            <a:ext cx="4040188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690"/>
            <a:ext cx="4041775" cy="4799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660"/>
            <a:ext cx="4041775" cy="296438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D7A141C-55CE-4F08-9E34-7FD84E227C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19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61B7447C-37E8-4AA5-B89A-03B88ED34EBB}"/>
              </a:ext>
            </a:extLst>
          </p:cNvPr>
          <p:cNvSpPr/>
          <p:nvPr userDrawn="1"/>
        </p:nvSpPr>
        <p:spPr>
          <a:xfrm>
            <a:off x="107504" y="124272"/>
            <a:ext cx="8928992" cy="48965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108213" y="232284"/>
            <a:ext cx="395569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6" name="文本框 37"/>
          <p:cNvSpPr txBox="1"/>
          <p:nvPr userDrawn="1"/>
        </p:nvSpPr>
        <p:spPr>
          <a:xfrm>
            <a:off x="575789" y="232284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工作评价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38"/>
          <p:cNvSpPr txBox="1"/>
          <p:nvPr userDrawn="1"/>
        </p:nvSpPr>
        <p:spPr>
          <a:xfrm>
            <a:off x="539753" y="556320"/>
            <a:ext cx="2039271" cy="207753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algn="dist" defTabSz="685795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ADD RELATED TITLE WORDS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A1DF9EC-071B-4FD7-BACF-C9EE262836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19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584AB56D-47F3-4959-9357-5A7AF515C23F}"/>
              </a:ext>
            </a:extLst>
          </p:cNvPr>
          <p:cNvSpPr/>
          <p:nvPr userDrawn="1"/>
        </p:nvSpPr>
        <p:spPr>
          <a:xfrm>
            <a:off x="107504" y="124272"/>
            <a:ext cx="8928992" cy="48965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2115E-07FC-47AE-8678-8B681C689199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5BB56-9B96-4394-98D1-089DE868BDA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107504" y="232284"/>
            <a:ext cx="395570" cy="5040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2" rIns="68584" bIns="34292" rtlCol="0" anchor="ctr"/>
          <a:lstStyle/>
          <a:p>
            <a:pPr algn="ctr" defTabSz="685795"/>
            <a:endParaRPr lang="zh-CN" altLang="en-US" sz="1400" dirty="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6" name="文本框 37"/>
          <p:cNvSpPr txBox="1"/>
          <p:nvPr userDrawn="1"/>
        </p:nvSpPr>
        <p:spPr>
          <a:xfrm>
            <a:off x="588545" y="232284"/>
            <a:ext cx="1836172" cy="315475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自我评价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38"/>
          <p:cNvSpPr txBox="1"/>
          <p:nvPr userDrawn="1"/>
        </p:nvSpPr>
        <p:spPr>
          <a:xfrm>
            <a:off x="552509" y="556320"/>
            <a:ext cx="2039271" cy="207753"/>
          </a:xfrm>
          <a:prstGeom prst="rect">
            <a:avLst/>
          </a:prstGeom>
          <a:noFill/>
        </p:spPr>
        <p:txBody>
          <a:bodyPr wrap="square" lIns="68584" tIns="34292" rIns="68584" bIns="34292" rtlCol="0">
            <a:spAutoFit/>
          </a:bodyPr>
          <a:lstStyle/>
          <a:p>
            <a:pPr algn="dist" defTabSz="685795"/>
            <a:r>
              <a: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ADD RELATED TITLE WORDS</a:t>
            </a:r>
            <a:endParaRPr lang="zh-CN" altLang="en-US" sz="9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20DD7-6358-4E35-981D-64C57D7D925A}" type="datetimeFigureOut">
              <a:rPr lang="zh-CN" altLang="en-US" smtClean="0"/>
              <a:pPr/>
              <a:t>2020/11/6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67DBE-345A-4DFC-A5AF-A1AA18485CC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2" r:id="rId8"/>
    <p:sldLayoutId id="2147483663" r:id="rId9"/>
    <p:sldLayoutId id="2147483664" r:id="rId10"/>
    <p:sldLayoutId id="2147483665" r:id="rId11"/>
    <p:sldLayoutId id="2147483656" r:id="rId12"/>
    <p:sldLayoutId id="2147483657" r:id="rId13"/>
    <p:sldLayoutId id="2147483658" r:id="rId14"/>
    <p:sldLayoutId id="2147483659" r:id="rId15"/>
    <p:sldLayoutId id="2147483666" r:id="rId16"/>
    <p:sldLayoutId id="2147483667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hitrango/automatic-watermark-detectio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84E0476-EFE2-4E88-A233-911A676DB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19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FC77104-CC61-4C4B-A656-7AF51AFDF648}"/>
              </a:ext>
            </a:extLst>
          </p:cNvPr>
          <p:cNvSpPr/>
          <p:nvPr/>
        </p:nvSpPr>
        <p:spPr>
          <a:xfrm>
            <a:off x="503548" y="484312"/>
            <a:ext cx="8136904" cy="41764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</a:p>
        </p:txBody>
      </p:sp>
      <p:sp>
        <p:nvSpPr>
          <p:cNvPr id="6" name="箭头: V 形 5">
            <a:extLst>
              <a:ext uri="{FF2B5EF4-FFF2-40B4-BE49-F238E27FC236}">
                <a16:creationId xmlns:a16="http://schemas.microsoft.com/office/drawing/2014/main" id="{71AE6E73-4561-4917-9719-CB0B4F8F42B6}"/>
              </a:ext>
            </a:extLst>
          </p:cNvPr>
          <p:cNvSpPr/>
          <p:nvPr/>
        </p:nvSpPr>
        <p:spPr>
          <a:xfrm>
            <a:off x="863588" y="484312"/>
            <a:ext cx="2196244" cy="2196244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箭头: V 形 6">
            <a:extLst>
              <a:ext uri="{FF2B5EF4-FFF2-40B4-BE49-F238E27FC236}">
                <a16:creationId xmlns:a16="http://schemas.microsoft.com/office/drawing/2014/main" id="{28CAD7BC-FC43-48B8-86D6-4218810DF155}"/>
              </a:ext>
            </a:extLst>
          </p:cNvPr>
          <p:cNvSpPr/>
          <p:nvPr/>
        </p:nvSpPr>
        <p:spPr>
          <a:xfrm>
            <a:off x="2267744" y="2572544"/>
            <a:ext cx="936104" cy="936104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2CCE3FCF-7D9E-417C-9B69-6CD3AD800A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423" y="1781931"/>
            <a:ext cx="4087273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rPr>
              <a:t>水印检测与去除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rPr>
              <a:t>SRTP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rPr>
              <a:t>项目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itchFamily="2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rPr>
              <a:t>中期进度及问题汇报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itchFamily="2" charset="-122"/>
            </a:endParaRPr>
          </a:p>
        </p:txBody>
      </p:sp>
      <p:sp>
        <p:nvSpPr>
          <p:cNvPr id="10" name="Rectangle 20">
            <a:extLst>
              <a:ext uri="{FF2B5EF4-FFF2-40B4-BE49-F238E27FC236}">
                <a16:creationId xmlns:a16="http://schemas.microsoft.com/office/drawing/2014/main" id="{800F0EB4-A791-4CB3-8E6A-ABF6C9D04E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3846" y="2886613"/>
            <a:ext cx="2952734" cy="434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汇报人：徐晓丹、周寒靖、茅一宁</a:t>
            </a:r>
            <a:endParaRPr lang="en-US" altLang="zh-CN" sz="1000" dirty="0">
              <a:solidFill>
                <a:srgbClr val="53585E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汇报时间：</a:t>
            </a:r>
            <a:r>
              <a:rPr lang="en-US" altLang="zh-CN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2020</a:t>
            </a:r>
            <a:r>
              <a:rPr lang="zh-CN" altLang="en-US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年</a:t>
            </a:r>
            <a:r>
              <a:rPr lang="en-US" altLang="zh-CN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11</a:t>
            </a:r>
            <a:r>
              <a:rPr lang="zh-CN" altLang="en-US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月</a:t>
            </a:r>
            <a:r>
              <a:rPr lang="en-US" altLang="zh-CN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5</a:t>
            </a:r>
            <a:r>
              <a:rPr lang="zh-CN" altLang="en-US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3705391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论文复现代码介绍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51CAF5-F538-4E92-9AF3-02E25B97264E}"/>
              </a:ext>
            </a:extLst>
          </p:cNvPr>
          <p:cNvSpPr txBox="1"/>
          <p:nvPr/>
        </p:nvSpPr>
        <p:spPr>
          <a:xfrm>
            <a:off x="651586" y="686980"/>
            <a:ext cx="7956884" cy="15182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二、检测水印位置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函数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watermark_detector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img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cropped_gx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cropped_gy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) -&gt; 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水印的坐标范围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marR="0" lvl="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随机取一张图，用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canny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边缘检测得到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Edge Map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计算</a:t>
            </a:r>
            <a:r>
              <a:rPr lang="en-US" altLang="zh-CN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Chamfer Distance (</a:t>
            </a: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倒角距离</a:t>
            </a:r>
            <a:r>
              <a:rPr lang="en-US" altLang="zh-CN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)</a:t>
            </a: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，获得水印的坐标范围</a:t>
            </a:r>
            <a:endParaRPr lang="en-US" altLang="zh-CN" sz="1600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542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论文复现代码介绍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51CAF5-F538-4E92-9AF3-02E25B97264E}"/>
              </a:ext>
            </a:extLst>
          </p:cNvPr>
          <p:cNvSpPr txBox="1"/>
          <p:nvPr/>
        </p:nvSpPr>
        <p:spPr>
          <a:xfrm>
            <a:off x="651586" y="686980"/>
            <a:ext cx="7956884" cy="4117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三、图像重建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目标：已知水印的初步估计的        ，求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、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、原图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{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Ik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get_cropped_images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 -&gt; </a:t>
            </a: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将图像裁剪成水印图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Wm</a:t>
            </a: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的大小</a:t>
            </a:r>
            <a:endParaRPr lang="en-US" altLang="zh-CN" sz="1600" b="1" dirty="0">
              <a:solidFill>
                <a:srgbClr val="404040"/>
              </a:solidFill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pl-PL" altLang="zh-CN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Wm = W_m - W_m.min()</a:t>
            </a: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 </a:t>
            </a:r>
            <a:r>
              <a:rPr lang="en-US" altLang="zh-CN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-&gt; </a:t>
            </a: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作用是？</a:t>
            </a:r>
            <a:endParaRPr lang="en-US" altLang="zh-CN" sz="1600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estimate_normalized_alpha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(J, Wm) -&gt; </a:t>
            </a: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估计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α</a:t>
            </a:r>
            <a:r>
              <a:rPr lang="en-US" altLang="zh-CN" sz="12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n</a:t>
            </a:r>
            <a:endParaRPr lang="en-US" altLang="zh-CN" sz="1600" b="1" dirty="0">
              <a:solidFill>
                <a:srgbClr val="404040"/>
              </a:solidFill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cv2.adaptiveThreshold / cv2.threshold 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转二值图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对每张图，调用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closed_form_matte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函数估计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n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[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参考文献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9, image matting]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初步估计的</a:t>
            </a:r>
            <a:r>
              <a:rPr lang="el-GR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取所有单张图像</a:t>
            </a:r>
            <a:r>
              <a:rPr lang="el-GR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的中位数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estimate_blend_factor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(J, Wm, </a:t>
            </a: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alph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) -&gt; </a:t>
            </a: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估计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论文中提到，要在</a:t>
            </a:r>
            <a:r>
              <a:rPr lang="en-US" altLang="zh-CN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black patches</a:t>
            </a: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中估计</a:t>
            </a:r>
            <a:r>
              <a:rPr lang="en-US" altLang="zh-CN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</a:t>
            </a: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的值，代码似乎没有体现</a:t>
            </a:r>
            <a:endParaRPr lang="en-US" altLang="zh-CN" sz="1600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                                                   </a:t>
            </a: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论文说用最小二乘法求</a:t>
            </a:r>
            <a:r>
              <a:rPr lang="en-US" altLang="zh-CN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</a:t>
            </a: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；没太看懂代码的实现方法</a:t>
            </a:r>
            <a:endParaRPr lang="en-US" altLang="zh-CN" sz="1600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A3D242-EFB7-43BB-8576-4DA3D243A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596" y="4404672"/>
            <a:ext cx="2907395" cy="38657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1C01DA6-AB0F-41C7-A8C0-C9122CC993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6946" y="1168388"/>
            <a:ext cx="418970" cy="29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52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论文复现代码介绍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51CAF5-F538-4E92-9AF3-02E25B97264E}"/>
              </a:ext>
            </a:extLst>
          </p:cNvPr>
          <p:cNvSpPr txBox="1"/>
          <p:nvPr/>
        </p:nvSpPr>
        <p:spPr>
          <a:xfrm>
            <a:off x="651586" y="686980"/>
            <a:ext cx="7956884" cy="44868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三、图像重建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接下来的</a:t>
            </a:r>
            <a:r>
              <a:rPr kumimoji="0" lang="en-US" altLang="zh-CN" sz="1600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solve_images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(</a:t>
            </a:r>
            <a:r>
              <a:rPr kumimoji="0" lang="en-US" altLang="zh-CN" sz="1600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Jt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, </a:t>
            </a:r>
            <a:r>
              <a:rPr kumimoji="0" lang="en-US" altLang="zh-CN" sz="1600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W_m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, alpha, W)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函数完全按照附加资料中的三步来迭代实现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定义了一个式子，要使得该式子的取值最小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1. Image-Watermark Decomposition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    固定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和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，估计</a:t>
            </a:r>
            <a:r>
              <a:rPr lang="en-US" altLang="zh-CN" sz="1600" dirty="0" err="1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I</a:t>
            </a:r>
            <a:r>
              <a:rPr lang="en-US" altLang="zh-CN" sz="1200" dirty="0" err="1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k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和</a:t>
            </a:r>
            <a:r>
              <a:rPr lang="en-US" altLang="zh-CN" sz="1600" dirty="0" err="1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lang="en-US" altLang="zh-CN" sz="1200" dirty="0" err="1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k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（辅助变量；每张图的水印）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2. Watermark Update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    令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W=median {</a:t>
            </a:r>
            <a:r>
              <a:rPr lang="en-US" altLang="zh-CN" sz="1600" dirty="0" err="1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lang="en-US" altLang="zh-CN" sz="1200" dirty="0" err="1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k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}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3. Mate Update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    假设除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外的变量全部固定，估计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DEC4476-F492-4EF7-82F1-A1FA12CF3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1828869"/>
            <a:ext cx="5757732" cy="7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258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论文复现代码介绍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B51CAF5-F538-4E92-9AF3-02E25B97264E}"/>
              </a:ext>
            </a:extLst>
          </p:cNvPr>
          <p:cNvSpPr txBox="1"/>
          <p:nvPr/>
        </p:nvSpPr>
        <p:spPr>
          <a:xfrm>
            <a:off x="651586" y="686980"/>
            <a:ext cx="7956884" cy="1901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四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、对新的图像去水印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这一部分该开源代码未实现，待我们自己完成</a:t>
            </a:r>
            <a:endParaRPr lang="en-US" altLang="zh-CN" sz="1600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已知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和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，对一张新的图片求原图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由于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和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的微小估计错误都会使去水印效果很糟糕，不直接减去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W·α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Instead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，运行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image-watermark decomposition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步骤来去水印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437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B427AB1B-26F8-4120-AFE8-878F59627E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192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968C645-B9A0-4507-9F39-8023EC3A08C8}"/>
              </a:ext>
            </a:extLst>
          </p:cNvPr>
          <p:cNvSpPr/>
          <p:nvPr/>
        </p:nvSpPr>
        <p:spPr>
          <a:xfrm>
            <a:off x="503548" y="484312"/>
            <a:ext cx="8136904" cy="41764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</a:p>
        </p:txBody>
      </p:sp>
      <p:sp>
        <p:nvSpPr>
          <p:cNvPr id="15" name="箭头: V 形 14">
            <a:extLst>
              <a:ext uri="{FF2B5EF4-FFF2-40B4-BE49-F238E27FC236}">
                <a16:creationId xmlns:a16="http://schemas.microsoft.com/office/drawing/2014/main" id="{290599D0-90EE-4E30-8AD9-9DD9E0B8A10B}"/>
              </a:ext>
            </a:extLst>
          </p:cNvPr>
          <p:cNvSpPr/>
          <p:nvPr/>
        </p:nvSpPr>
        <p:spPr>
          <a:xfrm>
            <a:off x="863588" y="484312"/>
            <a:ext cx="2196244" cy="2196244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箭头: V 形 15">
            <a:extLst>
              <a:ext uri="{FF2B5EF4-FFF2-40B4-BE49-F238E27FC236}">
                <a16:creationId xmlns:a16="http://schemas.microsoft.com/office/drawing/2014/main" id="{49459996-CAFB-4595-A682-56B6F0EE6588}"/>
              </a:ext>
            </a:extLst>
          </p:cNvPr>
          <p:cNvSpPr/>
          <p:nvPr/>
        </p:nvSpPr>
        <p:spPr>
          <a:xfrm>
            <a:off x="2267744" y="2572544"/>
            <a:ext cx="936104" cy="936104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7" name="组合 93">
            <a:extLst>
              <a:ext uri="{FF2B5EF4-FFF2-40B4-BE49-F238E27FC236}">
                <a16:creationId xmlns:a16="http://schemas.microsoft.com/office/drawing/2014/main" id="{0B83E3D4-B569-41A1-9455-5BF7146C19D1}"/>
              </a:ext>
            </a:extLst>
          </p:cNvPr>
          <p:cNvGrpSpPr>
            <a:grpSpLocks/>
          </p:cNvGrpSpPr>
          <p:nvPr/>
        </p:nvGrpSpPr>
        <p:grpSpPr bwMode="auto">
          <a:xfrm>
            <a:off x="3702807" y="2140496"/>
            <a:ext cx="3929533" cy="679617"/>
            <a:chOff x="320318" y="607960"/>
            <a:chExt cx="4765782" cy="824600"/>
          </a:xfrm>
        </p:grpSpPr>
        <p:grpSp>
          <p:nvGrpSpPr>
            <p:cNvPr id="18" name="组合 91">
              <a:extLst>
                <a:ext uri="{FF2B5EF4-FFF2-40B4-BE49-F238E27FC236}">
                  <a16:creationId xmlns:a16="http://schemas.microsoft.com/office/drawing/2014/main" id="{8466CEBB-3E96-4C1C-ACA9-231F34A0A3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318" y="607960"/>
              <a:ext cx="883920" cy="824600"/>
              <a:chOff x="320318" y="607960"/>
              <a:chExt cx="883920" cy="824600"/>
            </a:xfrm>
          </p:grpSpPr>
          <p:sp>
            <p:nvSpPr>
              <p:cNvPr id="20" name="菱形 19">
                <a:extLst>
                  <a:ext uri="{FF2B5EF4-FFF2-40B4-BE49-F238E27FC236}">
                    <a16:creationId xmlns:a16="http://schemas.microsoft.com/office/drawing/2014/main" id="{4B429C66-0535-47CC-8B48-DF59E9FFA813}"/>
                  </a:ext>
                </a:extLst>
              </p:cNvPr>
              <p:cNvSpPr/>
              <p:nvPr/>
            </p:nvSpPr>
            <p:spPr>
              <a:xfrm>
                <a:off x="350483" y="607960"/>
                <a:ext cx="823994" cy="8246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 dirty="0"/>
              </a:p>
            </p:txBody>
          </p:sp>
          <p:sp>
            <p:nvSpPr>
              <p:cNvPr id="21" name="文本框 90">
                <a:extLst>
                  <a:ext uri="{FF2B5EF4-FFF2-40B4-BE49-F238E27FC236}">
                    <a16:creationId xmlns:a16="http://schemas.microsoft.com/office/drawing/2014/main" id="{A63DF7FD-5F38-433B-BFA6-6914CDF2A8F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0318" y="835594"/>
                <a:ext cx="883920" cy="3640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350" dirty="0">
                    <a:solidFill>
                      <a:schemeClr val="bg1"/>
                    </a:solidFill>
                    <a:latin typeface="Impact" pitchFamily="34" charset="0"/>
                  </a:rPr>
                  <a:t>03</a:t>
                </a:r>
                <a:endParaRPr lang="zh-CN" altLang="en-US" sz="1350" dirty="0">
                  <a:solidFill>
                    <a:schemeClr val="bg1"/>
                  </a:solidFill>
                  <a:latin typeface="Impact" pitchFamily="34" charset="0"/>
                </a:endParaRPr>
              </a:p>
            </p:txBody>
          </p:sp>
        </p:grpSp>
        <p:sp>
          <p:nvSpPr>
            <p:cNvPr id="19" name="文本框 92">
              <a:extLst>
                <a:ext uri="{FF2B5EF4-FFF2-40B4-BE49-F238E27FC236}">
                  <a16:creationId xmlns:a16="http://schemas.microsoft.com/office/drawing/2014/main" id="{AFA7CE19-65C7-4069-ADB9-8EE736A82A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62716" y="700224"/>
              <a:ext cx="3723384" cy="6348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改进与创新思考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928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改进与创新思考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47F0CE-692D-4221-9485-8BC23A196F9B}"/>
              </a:ext>
            </a:extLst>
          </p:cNvPr>
          <p:cNvSpPr txBox="1"/>
          <p:nvPr/>
        </p:nvSpPr>
        <p:spPr>
          <a:xfrm>
            <a:off x="651586" y="686980"/>
            <a:ext cx="7956884" cy="1162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一、裁剪水印的问题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代码采用单阈值方法（论文中也说采用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0.4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阈值），使得像素值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&gt;=threshold 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* 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MAX 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的像素点取值为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1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，并认为取值为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1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的点都属于水印图像。然而，图像中的某些噪点也可能会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CC474DF-ED9B-49FE-92F9-F951243BC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30" y="2032484"/>
            <a:ext cx="1931678" cy="242562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5C6B8BD-C432-4DA0-8DEC-B6F57674FDF1}"/>
              </a:ext>
            </a:extLst>
          </p:cNvPr>
          <p:cNvSpPr txBox="1"/>
          <p:nvPr/>
        </p:nvSpPr>
        <p:spPr>
          <a:xfrm>
            <a:off x="2799318" y="1822387"/>
            <a:ext cx="5809151" cy="1162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被当作水印图像来看待（如右图），大量无关区域也被裁剪进来。考虑到后续步骤中处理的图像大小与该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Wm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大小相同，因此，这引入了许多冗余计算，并且可能使得去水印结果不准确。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5F91497-D5B6-4BFD-9196-4B4DB4602072}"/>
              </a:ext>
            </a:extLst>
          </p:cNvPr>
          <p:cNvSpPr txBox="1"/>
          <p:nvPr/>
        </p:nvSpPr>
        <p:spPr>
          <a:xfrm>
            <a:off x="2799318" y="3076600"/>
            <a:ext cx="5809151" cy="793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我们的思考是否合理？该处是否值得改进？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如果改进有必要，如何改进？（例如降噪处理？）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136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改进与创新思考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47F0CE-692D-4221-9485-8BC23A196F9B}"/>
              </a:ext>
            </a:extLst>
          </p:cNvPr>
          <p:cNvSpPr txBox="1"/>
          <p:nvPr/>
        </p:nvSpPr>
        <p:spPr>
          <a:xfrm>
            <a:off x="651586" y="686980"/>
            <a:ext cx="7956884" cy="48561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二、去水印效果评估问题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仅仅用肉眼来看去水印效果好不好是远远不够的，我们希望定义一个式子来评估去水印效果的好坏。代码中曾出现两种式子，似乎可以用来作为去水印效果的衡量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标准。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1. </a:t>
            </a:r>
            <a:r>
              <a:rPr lang="zh-CN" altLang="en-US" sz="1600" b="1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与原图中每个像素点的差值的平方和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srgbClr val="4040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error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</a:t>
            </a:r>
            <a:r>
              <a:rPr kumimoji="0" lang="en-US" altLang="zh-CN" sz="1400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np.sum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 </a:t>
            </a:r>
            <a:r>
              <a:rPr kumimoji="0" lang="en-US" altLang="zh-CN" sz="1400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np.square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altLang="zh-CN" sz="1400" dirty="0" err="1">
                <a:solidFill>
                  <a:srgbClr val="4040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Ik</a:t>
            </a:r>
            <a:r>
              <a:rPr lang="en-US" altLang="zh-CN" sz="1400" dirty="0">
                <a:solidFill>
                  <a:srgbClr val="4040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’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kumimoji="0" lang="en-US" altLang="zh-CN" sz="1400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Ik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)</a:t>
            </a:r>
          </a:p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dirty="0">
                <a:solidFill>
                  <a:srgbClr val="4040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该值被用来计算泊松重建时的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loss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值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b="1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2.</a:t>
            </a:r>
            <a:r>
              <a:rPr lang="en-US" altLang="zh-CN" sz="1600" b="1" dirty="0">
                <a:solidFill>
                  <a:srgbClr val="40404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zh-CN" altLang="en-US" sz="1600" b="1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与论文中给出的等式的偏差</a:t>
            </a:r>
            <a:endParaRPr lang="en-US" altLang="zh-CN" sz="16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6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6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6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    该值被用来作为图像重建时定义的式子中的第一项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6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6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D994C36-9908-4785-9D58-750DF916FA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92" b="1"/>
          <a:stretch/>
        </p:blipFill>
        <p:spPr>
          <a:xfrm>
            <a:off x="1819756" y="3346001"/>
            <a:ext cx="5382598" cy="95473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75B71E43-3783-4B17-BAF5-2747C8736B59}"/>
              </a:ext>
            </a:extLst>
          </p:cNvPr>
          <p:cNvSpPr/>
          <p:nvPr/>
        </p:nvSpPr>
        <p:spPr>
          <a:xfrm>
            <a:off x="2771800" y="2191719"/>
            <a:ext cx="3744416" cy="38082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30BE60A-F661-4219-89F2-32D10A45F718}"/>
              </a:ext>
            </a:extLst>
          </p:cNvPr>
          <p:cNvSpPr/>
          <p:nvPr/>
        </p:nvSpPr>
        <p:spPr>
          <a:xfrm>
            <a:off x="1928766" y="3294832"/>
            <a:ext cx="5395478" cy="38082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978D40B3-EAD5-4422-B0E8-B643FEC089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880" y="2896580"/>
            <a:ext cx="3312368" cy="38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534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改进与创新思考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47F0CE-692D-4221-9485-8BC23A196F9B}"/>
              </a:ext>
            </a:extLst>
          </p:cNvPr>
          <p:cNvSpPr txBox="1"/>
          <p:nvPr/>
        </p:nvSpPr>
        <p:spPr>
          <a:xfrm>
            <a:off x="651586" y="686980"/>
            <a:ext cx="7956884" cy="26401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三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、第四步去水印的代码实现问题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获得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和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后，我们要自己实现对新的图像去水印的代码。初步想法是：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A642DAC-2062-4B93-9ABD-807ECF6EE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613" y="1547010"/>
            <a:ext cx="1925284" cy="192528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19F3740-8200-41D2-B56E-AC00D542312E}"/>
              </a:ext>
            </a:extLst>
          </p:cNvPr>
          <p:cNvSpPr txBox="1"/>
          <p:nvPr/>
        </p:nvSpPr>
        <p:spPr>
          <a:xfrm>
            <a:off x="750613" y="3593542"/>
            <a:ext cx="2121780" cy="1162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对新来的图像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I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进行</a:t>
            </a:r>
            <a:r>
              <a:rPr kumimoji="0" lang="en-US" altLang="zh-CN" sz="1600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crop_watermark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操作，裁剪出带水印的区域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E217B89B-4A91-4E10-88B7-1E5F8AB630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450" y="2334419"/>
            <a:ext cx="1943100" cy="476250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DD40E3DA-6079-4494-9C84-52D510F85A9D}"/>
              </a:ext>
            </a:extLst>
          </p:cNvPr>
          <p:cNvSpPr txBox="1"/>
          <p:nvPr/>
        </p:nvSpPr>
        <p:spPr>
          <a:xfrm>
            <a:off x="3621902" y="3566475"/>
            <a:ext cx="2121780" cy="793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对该区域运行步骤三中的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step1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去水印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C5CCDB3C-8589-4B57-AD89-6799810FD64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1547010"/>
            <a:ext cx="1925284" cy="1925284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3263980D-2EBB-4619-87CB-7B0DB9EB4E9F}"/>
              </a:ext>
            </a:extLst>
          </p:cNvPr>
          <p:cNvSpPr txBox="1"/>
          <p:nvPr/>
        </p:nvSpPr>
        <p:spPr>
          <a:xfrm>
            <a:off x="6271609" y="3566475"/>
            <a:ext cx="2121780" cy="793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将去水印后的图像拼贴回原图</a:t>
            </a:r>
          </a:p>
        </p:txBody>
      </p:sp>
    </p:spTree>
    <p:extLst>
      <p:ext uri="{BB962C8B-B14F-4D97-AF65-F5344CB8AC3E}">
        <p14:creationId xmlns:p14="http://schemas.microsoft.com/office/powerpoint/2010/main" val="4012447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改进与创新思考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47F0CE-692D-4221-9485-8BC23A196F9B}"/>
              </a:ext>
            </a:extLst>
          </p:cNvPr>
          <p:cNvSpPr txBox="1"/>
          <p:nvPr/>
        </p:nvSpPr>
        <p:spPr>
          <a:xfrm>
            <a:off x="651586" y="686980"/>
            <a:ext cx="7956884" cy="2270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三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、第四步去水印的代码实现问题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E63FA34-1D85-4EC6-982A-E145CBB1AE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64" y="1227041"/>
            <a:ext cx="3600400" cy="36004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5467BEAF-CF47-4201-BC21-3061AFCBDEB9}"/>
              </a:ext>
            </a:extLst>
          </p:cNvPr>
          <p:cNvSpPr txBox="1"/>
          <p:nvPr/>
        </p:nvSpPr>
        <p:spPr>
          <a:xfrm>
            <a:off x="4795865" y="2581516"/>
            <a:ext cx="3449937" cy="793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然而，直接拼贴的效果非常不自然，边缘区域有明显的杂色。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864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改进与创新思考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47F0CE-692D-4221-9485-8BC23A196F9B}"/>
              </a:ext>
            </a:extLst>
          </p:cNvPr>
          <p:cNvSpPr txBox="1"/>
          <p:nvPr/>
        </p:nvSpPr>
        <p:spPr>
          <a:xfrm>
            <a:off x="651586" y="686980"/>
            <a:ext cx="7956884" cy="2270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三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、第四步去水印的代码实现问题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7BEAF-CF47-4201-BC21-3061AFCBDEB9}"/>
              </a:ext>
            </a:extLst>
          </p:cNvPr>
          <p:cNvSpPr txBox="1"/>
          <p:nvPr/>
        </p:nvSpPr>
        <p:spPr>
          <a:xfrm>
            <a:off x="4463988" y="1039870"/>
            <a:ext cx="4319458" cy="4117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尝试将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和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扩展为和原图一样的大小尺寸，扩展的区域补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0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。这样一来，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、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与原图等大，不需要进行</a:t>
            </a:r>
            <a:r>
              <a:rPr kumimoji="0" lang="en-US" altLang="zh-CN" sz="1600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crop_watermark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操作。然而，在对图像进行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step1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处理时，速度明显变慢！这样的操作引入了大量冗余计算，显然不合理。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是否可以考虑一种折中的办法，比如给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和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加上适当大小的边框，边框处取值为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0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，作为一种过渡，使得拼贴时效果更自然？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直接将去水印后的小区域盖到原图上是否不合理？有没有其他合理的解决办法？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0AE1317-FB47-4F8D-9E1D-EA16F68DA7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26" y="1197551"/>
            <a:ext cx="3641286" cy="364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14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8A3F4DE9-8CBA-4A37-8CD1-2EEF4E359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192"/>
          </a:xfrm>
          <a:prstGeom prst="rect">
            <a:avLst/>
          </a:prstGeom>
        </p:spPr>
      </p:pic>
      <p:sp>
        <p:nvSpPr>
          <p:cNvPr id="28" name="矩形 27">
            <a:extLst>
              <a:ext uri="{FF2B5EF4-FFF2-40B4-BE49-F238E27FC236}">
                <a16:creationId xmlns:a16="http://schemas.microsoft.com/office/drawing/2014/main" id="{0DF87BEF-F9D7-444D-9B9F-5AFC3955710A}"/>
              </a:ext>
            </a:extLst>
          </p:cNvPr>
          <p:cNvSpPr/>
          <p:nvPr/>
        </p:nvSpPr>
        <p:spPr>
          <a:xfrm>
            <a:off x="107504" y="124272"/>
            <a:ext cx="8928992" cy="48965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</a:p>
        </p:txBody>
      </p:sp>
      <p:sp>
        <p:nvSpPr>
          <p:cNvPr id="26" name="矩形 25"/>
          <p:cNvSpPr/>
          <p:nvPr/>
        </p:nvSpPr>
        <p:spPr>
          <a:xfrm>
            <a:off x="0" y="2356520"/>
            <a:ext cx="2051720" cy="2880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菱形 2">
            <a:extLst>
              <a:ext uri="{FF2B5EF4-FFF2-40B4-BE49-F238E27FC236}">
                <a16:creationId xmlns:a16="http://schemas.microsoft.com/office/drawing/2014/main" id="{670E01A6-CCEF-4927-B0A8-AC3AB67907F7}"/>
              </a:ext>
            </a:extLst>
          </p:cNvPr>
          <p:cNvSpPr/>
          <p:nvPr/>
        </p:nvSpPr>
        <p:spPr>
          <a:xfrm>
            <a:off x="3020430" y="2298735"/>
            <a:ext cx="363438" cy="363551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35" tIns="25718" rIns="51435" bIns="25718" anchor="ctr"/>
          <a:lstStyle/>
          <a:p>
            <a:pPr algn="ctr">
              <a:defRPr/>
            </a:pPr>
            <a:endParaRPr lang="zh-CN" altLang="en-US" sz="135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3EE4237-22D0-4265-AD11-2B9E473A87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7604" y="2275511"/>
            <a:ext cx="891183" cy="432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1435" tIns="25718" rIns="51435" bIns="25718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2475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E8D2F2D-CD4F-4925-A7E8-5483E6BA744B}"/>
              </a:ext>
            </a:extLst>
          </p:cNvPr>
          <p:cNvSpPr txBox="1"/>
          <p:nvPr/>
        </p:nvSpPr>
        <p:spPr>
          <a:xfrm>
            <a:off x="2099139" y="2392524"/>
            <a:ext cx="1051024" cy="259687"/>
          </a:xfrm>
          <a:prstGeom prst="rect">
            <a:avLst/>
          </a:prstGeom>
          <a:noFill/>
        </p:spPr>
        <p:txBody>
          <a:bodyPr lIns="51435" tIns="25718" rIns="51435" bIns="25718">
            <a:spAutoFit/>
          </a:bodyPr>
          <a:lstStyle/>
          <a:p>
            <a:pPr>
              <a:defRPr/>
            </a:pPr>
            <a:r>
              <a:rPr lang="en-US" altLang="zh-CN" sz="1350" dirty="0">
                <a:solidFill>
                  <a:schemeClr val="accent2"/>
                </a:solidFill>
                <a:latin typeface="Impact" panose="020B0806030902050204" pitchFamily="34" charset="0"/>
              </a:rPr>
              <a:t>CONTENTS</a:t>
            </a:r>
            <a:endParaRPr lang="zh-CN" altLang="en-US" sz="1350" dirty="0">
              <a:solidFill>
                <a:schemeClr val="accent2"/>
              </a:solidFill>
              <a:latin typeface="Impact" panose="020B0806030902050204" pitchFamily="34" charset="0"/>
            </a:endParaRPr>
          </a:p>
        </p:txBody>
      </p:sp>
      <p:grpSp>
        <p:nvGrpSpPr>
          <p:cNvPr id="6" name="组合 93">
            <a:extLst>
              <a:ext uri="{FF2B5EF4-FFF2-40B4-BE49-F238E27FC236}">
                <a16:creationId xmlns:a16="http://schemas.microsoft.com/office/drawing/2014/main" id="{D427425D-5319-4558-8928-63906F72A87E}"/>
              </a:ext>
            </a:extLst>
          </p:cNvPr>
          <p:cNvGrpSpPr>
            <a:grpSpLocks/>
          </p:cNvGrpSpPr>
          <p:nvPr/>
        </p:nvGrpSpPr>
        <p:grpSpPr bwMode="auto">
          <a:xfrm>
            <a:off x="4247964" y="1330407"/>
            <a:ext cx="2260104" cy="476125"/>
            <a:chOff x="320318" y="607960"/>
            <a:chExt cx="4018359" cy="846889"/>
          </a:xfrm>
        </p:grpSpPr>
        <p:grpSp>
          <p:nvGrpSpPr>
            <p:cNvPr id="7" name="组合 91">
              <a:extLst>
                <a:ext uri="{FF2B5EF4-FFF2-40B4-BE49-F238E27FC236}">
                  <a16:creationId xmlns:a16="http://schemas.microsoft.com/office/drawing/2014/main" id="{E70C0159-55A5-4B68-BDBF-9C89848805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318" y="607960"/>
              <a:ext cx="883920" cy="824600"/>
              <a:chOff x="320318" y="607960"/>
              <a:chExt cx="883920" cy="824600"/>
            </a:xfrm>
          </p:grpSpPr>
          <p:sp>
            <p:nvSpPr>
              <p:cNvPr id="9" name="菱形 8">
                <a:extLst>
                  <a:ext uri="{FF2B5EF4-FFF2-40B4-BE49-F238E27FC236}">
                    <a16:creationId xmlns:a16="http://schemas.microsoft.com/office/drawing/2014/main" id="{CF94AC69-41FC-4068-954C-94254116F410}"/>
                  </a:ext>
                </a:extLst>
              </p:cNvPr>
              <p:cNvSpPr/>
              <p:nvPr/>
            </p:nvSpPr>
            <p:spPr>
              <a:xfrm>
                <a:off x="350483" y="607960"/>
                <a:ext cx="823994" cy="824600"/>
              </a:xfrm>
              <a:prstGeom prst="diamond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文本框 90">
                <a:extLst>
                  <a:ext uri="{FF2B5EF4-FFF2-40B4-BE49-F238E27FC236}">
                    <a16:creationId xmlns:a16="http://schemas.microsoft.com/office/drawing/2014/main" id="{A8421B05-79AC-4BC1-B502-F9080531A12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0318" y="835594"/>
                <a:ext cx="883920" cy="533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35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8" name="文本框 92">
              <a:extLst>
                <a:ext uri="{FF2B5EF4-FFF2-40B4-BE49-F238E27FC236}">
                  <a16:creationId xmlns:a16="http://schemas.microsoft.com/office/drawing/2014/main" id="{508AF016-9B58-40A7-9564-41829197FB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75715" y="797914"/>
              <a:ext cx="3062962" cy="6569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论文简介</a:t>
              </a:r>
              <a:endParaRPr lang="zh-CN" altLang="en-US" sz="13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99">
            <a:extLst>
              <a:ext uri="{FF2B5EF4-FFF2-40B4-BE49-F238E27FC236}">
                <a16:creationId xmlns:a16="http://schemas.microsoft.com/office/drawing/2014/main" id="{265B3962-56AA-46A1-8BFC-E57357188E63}"/>
              </a:ext>
            </a:extLst>
          </p:cNvPr>
          <p:cNvGrpSpPr>
            <a:grpSpLocks/>
          </p:cNvGrpSpPr>
          <p:nvPr/>
        </p:nvGrpSpPr>
        <p:grpSpPr bwMode="auto">
          <a:xfrm>
            <a:off x="4247964" y="1957465"/>
            <a:ext cx="2796896" cy="476125"/>
            <a:chOff x="320318" y="607960"/>
            <a:chExt cx="4972750" cy="846889"/>
          </a:xfrm>
        </p:grpSpPr>
        <p:grpSp>
          <p:nvGrpSpPr>
            <p:cNvPr id="12" name="组合 100">
              <a:extLst>
                <a:ext uri="{FF2B5EF4-FFF2-40B4-BE49-F238E27FC236}">
                  <a16:creationId xmlns:a16="http://schemas.microsoft.com/office/drawing/2014/main" id="{7EBDA547-2FEA-4308-A094-47B5925689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318" y="607960"/>
              <a:ext cx="883920" cy="824600"/>
              <a:chOff x="320318" y="607960"/>
              <a:chExt cx="883920" cy="824600"/>
            </a:xfrm>
          </p:grpSpPr>
          <p:sp>
            <p:nvSpPr>
              <p:cNvPr id="14" name="菱形 13">
                <a:extLst>
                  <a:ext uri="{FF2B5EF4-FFF2-40B4-BE49-F238E27FC236}">
                    <a16:creationId xmlns:a16="http://schemas.microsoft.com/office/drawing/2014/main" id="{AA38070A-25B4-4958-A505-434DFAC0D0C8}"/>
                  </a:ext>
                </a:extLst>
              </p:cNvPr>
              <p:cNvSpPr/>
              <p:nvPr/>
            </p:nvSpPr>
            <p:spPr>
              <a:xfrm>
                <a:off x="350483" y="607960"/>
                <a:ext cx="823994" cy="8246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文本框 103">
                <a:extLst>
                  <a:ext uri="{FF2B5EF4-FFF2-40B4-BE49-F238E27FC236}">
                    <a16:creationId xmlns:a16="http://schemas.microsoft.com/office/drawing/2014/main" id="{CF80F6BD-1791-485A-B6B9-6D502D729DE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0318" y="835594"/>
                <a:ext cx="883920" cy="533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35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zh-CN" altLang="en-US" sz="135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3" name="文本框 101">
              <a:extLst>
                <a:ext uri="{FF2B5EF4-FFF2-40B4-BE49-F238E27FC236}">
                  <a16:creationId xmlns:a16="http://schemas.microsoft.com/office/drawing/2014/main" id="{3EEA79F2-7A79-471E-BB2B-442F4DB648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75714" y="797914"/>
              <a:ext cx="4017354" cy="6569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论文复现代码介绍</a:t>
              </a:r>
              <a:endParaRPr lang="zh-CN" altLang="en-US" sz="13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09">
            <a:extLst>
              <a:ext uri="{FF2B5EF4-FFF2-40B4-BE49-F238E27FC236}">
                <a16:creationId xmlns:a16="http://schemas.microsoft.com/office/drawing/2014/main" id="{34D3AC4A-3C84-4F47-9B67-70D61737F1BA}"/>
              </a:ext>
            </a:extLst>
          </p:cNvPr>
          <p:cNvGrpSpPr>
            <a:grpSpLocks/>
          </p:cNvGrpSpPr>
          <p:nvPr/>
        </p:nvGrpSpPr>
        <p:grpSpPr bwMode="auto">
          <a:xfrm>
            <a:off x="4247964" y="2584523"/>
            <a:ext cx="2592288" cy="476125"/>
            <a:chOff x="320318" y="607960"/>
            <a:chExt cx="4608966" cy="846889"/>
          </a:xfrm>
        </p:grpSpPr>
        <p:grpSp>
          <p:nvGrpSpPr>
            <p:cNvPr id="17" name="组合 110">
              <a:extLst>
                <a:ext uri="{FF2B5EF4-FFF2-40B4-BE49-F238E27FC236}">
                  <a16:creationId xmlns:a16="http://schemas.microsoft.com/office/drawing/2014/main" id="{6BC7B16E-47C0-4FE3-B454-F415C50EA9D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318" y="607960"/>
              <a:ext cx="883920" cy="824600"/>
              <a:chOff x="320318" y="607960"/>
              <a:chExt cx="883920" cy="824600"/>
            </a:xfrm>
          </p:grpSpPr>
          <p:sp>
            <p:nvSpPr>
              <p:cNvPr id="19" name="菱形 18">
                <a:extLst>
                  <a:ext uri="{FF2B5EF4-FFF2-40B4-BE49-F238E27FC236}">
                    <a16:creationId xmlns:a16="http://schemas.microsoft.com/office/drawing/2014/main" id="{3CCF910B-A9DF-49DF-908C-EEDBDDE9351C}"/>
                  </a:ext>
                </a:extLst>
              </p:cNvPr>
              <p:cNvSpPr/>
              <p:nvPr/>
            </p:nvSpPr>
            <p:spPr>
              <a:xfrm>
                <a:off x="350483" y="607960"/>
                <a:ext cx="823994" cy="824600"/>
              </a:xfrm>
              <a:prstGeom prst="diamond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文本框 113">
                <a:extLst>
                  <a:ext uri="{FF2B5EF4-FFF2-40B4-BE49-F238E27FC236}">
                    <a16:creationId xmlns:a16="http://schemas.microsoft.com/office/drawing/2014/main" id="{EC5434D0-0C28-4616-9787-2A44B0B7D16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0318" y="835594"/>
                <a:ext cx="883920" cy="533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35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8" name="文本框 111">
              <a:extLst>
                <a:ext uri="{FF2B5EF4-FFF2-40B4-BE49-F238E27FC236}">
                  <a16:creationId xmlns:a16="http://schemas.microsoft.com/office/drawing/2014/main" id="{4D6734A6-4E2D-4321-9C22-E57E84B668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75715" y="797914"/>
              <a:ext cx="3653569" cy="6569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改进与创新思考</a:t>
              </a:r>
              <a:endParaRPr lang="zh-CN" altLang="en-US" sz="13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119">
            <a:extLst>
              <a:ext uri="{FF2B5EF4-FFF2-40B4-BE49-F238E27FC236}">
                <a16:creationId xmlns:a16="http://schemas.microsoft.com/office/drawing/2014/main" id="{BA52D146-F678-4C04-BCBA-682E72D971E4}"/>
              </a:ext>
            </a:extLst>
          </p:cNvPr>
          <p:cNvGrpSpPr>
            <a:grpSpLocks/>
          </p:cNvGrpSpPr>
          <p:nvPr/>
        </p:nvGrpSpPr>
        <p:grpSpPr bwMode="auto">
          <a:xfrm>
            <a:off x="4247964" y="3211580"/>
            <a:ext cx="2653392" cy="476125"/>
            <a:chOff x="320318" y="607960"/>
            <a:chExt cx="4717606" cy="846889"/>
          </a:xfrm>
        </p:grpSpPr>
        <p:grpSp>
          <p:nvGrpSpPr>
            <p:cNvPr id="22" name="组合 120">
              <a:extLst>
                <a:ext uri="{FF2B5EF4-FFF2-40B4-BE49-F238E27FC236}">
                  <a16:creationId xmlns:a16="http://schemas.microsoft.com/office/drawing/2014/main" id="{A609B115-5DA8-4027-AFDA-FFE5A5ABAA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318" y="607960"/>
              <a:ext cx="883920" cy="824600"/>
              <a:chOff x="320318" y="607960"/>
              <a:chExt cx="883920" cy="824600"/>
            </a:xfrm>
          </p:grpSpPr>
          <p:sp>
            <p:nvSpPr>
              <p:cNvPr id="24" name="菱形 23">
                <a:extLst>
                  <a:ext uri="{FF2B5EF4-FFF2-40B4-BE49-F238E27FC236}">
                    <a16:creationId xmlns:a16="http://schemas.microsoft.com/office/drawing/2014/main" id="{21CF4B80-E99A-4C62-929A-177FBE43BEED}"/>
                  </a:ext>
                </a:extLst>
              </p:cNvPr>
              <p:cNvSpPr/>
              <p:nvPr/>
            </p:nvSpPr>
            <p:spPr>
              <a:xfrm>
                <a:off x="350483" y="607960"/>
                <a:ext cx="823994" cy="8246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文本框 123">
                <a:extLst>
                  <a:ext uri="{FF2B5EF4-FFF2-40B4-BE49-F238E27FC236}">
                    <a16:creationId xmlns:a16="http://schemas.microsoft.com/office/drawing/2014/main" id="{9039D4F0-C871-4735-A50F-938461A5521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0318" y="835594"/>
                <a:ext cx="883920" cy="5337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35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  <a:endParaRPr lang="zh-CN" altLang="en-US" sz="135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3" name="文本框 121">
              <a:extLst>
                <a:ext uri="{FF2B5EF4-FFF2-40B4-BE49-F238E27FC236}">
                  <a16:creationId xmlns:a16="http://schemas.microsoft.com/office/drawing/2014/main" id="{BA5261FD-79AB-4FBC-AF54-343FFC1A74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75715" y="797914"/>
              <a:ext cx="3762209" cy="6569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问题与困难汇总</a:t>
              </a:r>
              <a:endParaRPr lang="zh-CN" altLang="en-US" sz="13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3876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改进与创新思考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47F0CE-692D-4221-9485-8BC23A196F9B}"/>
              </a:ext>
            </a:extLst>
          </p:cNvPr>
          <p:cNvSpPr txBox="1"/>
          <p:nvPr/>
        </p:nvSpPr>
        <p:spPr>
          <a:xfrm>
            <a:off x="651586" y="686980"/>
            <a:ext cx="7956884" cy="44868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四、创新与应用思考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我们所研究的谷歌算法的优点：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一旦获得了全局的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和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，就能对新的一张加有同样水印的图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快速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进行去水印过程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对于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大量的、具有相同水印模式的图片集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，可以批量去水印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去水印的步骤是将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α·W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和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I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分离，即水印和原图分解，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基本不破坏原图的结构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目前，我们考虑的都是单一水印处于图像中的某一位置的情况。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论文中曾提到，如果水印处于不同的位置，或者水印透明度、形状有轻微变化，附加一些操作还是可以得到比较好的去水印效果（我们尚未研究该部分内容）。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878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改进与创新思考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47F0CE-692D-4221-9485-8BC23A196F9B}"/>
              </a:ext>
            </a:extLst>
          </p:cNvPr>
          <p:cNvSpPr txBox="1"/>
          <p:nvPr/>
        </p:nvSpPr>
        <p:spPr>
          <a:xfrm>
            <a:off x="651586" y="686980"/>
            <a:ext cx="7956884" cy="1162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四、创新与应用思考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那么，如果图片中不止一处有水印会怎样？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5674220-5836-40C5-BB1C-E9A28BAF6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256" y="1621446"/>
            <a:ext cx="4760837" cy="27003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8C642B5-C13F-43D0-B134-D0EA53B37FAD}"/>
              </a:ext>
            </a:extLst>
          </p:cNvPr>
          <p:cNvSpPr txBox="1"/>
          <p:nvPr/>
        </p:nvSpPr>
        <p:spPr>
          <a:xfrm>
            <a:off x="5724128" y="1448630"/>
            <a:ext cx="2988332" cy="3009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实际应用中，确实有人喜欢用满屏水印来保护图像，因为如果用</a:t>
            </a:r>
            <a:r>
              <a:rPr kumimoji="0" lang="en-US" altLang="zh-CN" sz="1600" i="0" u="none" strike="noStrike" kern="1200" cap="none" spc="0" normalizeH="0" baseline="0" noProof="0" dirty="0" err="1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ps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、美图秀秀等方法来去这种水印，需要多次选择水印的区域，且可能很大程度上破坏原图的结构，操作繁琐、效果不理想。因此，人们普遍认为满屏水印具有更强的保护性。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26679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改进与创新思考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47F0CE-692D-4221-9485-8BC23A196F9B}"/>
              </a:ext>
            </a:extLst>
          </p:cNvPr>
          <p:cNvSpPr txBox="1"/>
          <p:nvPr/>
        </p:nvSpPr>
        <p:spPr>
          <a:xfrm>
            <a:off x="651586" y="686980"/>
            <a:ext cx="7956884" cy="44868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四、创新与应用思考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然而，满屏水印恰好构成了我们的图像集要求的加水印模式的重复性。如果将图像切割成小块，每块带有一个水印，就相当于构建了一个具有相同水印模式的图像集。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我们是否可以利用谷歌的去水印算法的特性，来攻击满屏水印？</a:t>
            </a:r>
            <a:endParaRPr lang="en-US" altLang="zh-CN" sz="1600" dirty="0">
              <a:solidFill>
                <a:srgbClr val="FF000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564E1EE-0902-4D3A-859D-FBC2AC077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085" y="1961642"/>
            <a:ext cx="6455830" cy="249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3395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改进与创新思考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47F0CE-692D-4221-9485-8BC23A196F9B}"/>
              </a:ext>
            </a:extLst>
          </p:cNvPr>
          <p:cNvSpPr txBox="1"/>
          <p:nvPr/>
        </p:nvSpPr>
        <p:spPr>
          <a:xfrm>
            <a:off x="651586" y="686980"/>
            <a:ext cx="7956884" cy="26401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四、创新与应用思考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初步的实现思考如下：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1. 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将图像分割成小块，每块带有一个水印。由于我们使用图像的梯度的中位数来估计水印的梯度，考虑到在这些小块中，</a:t>
            </a: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有的可能具有相似的梯度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，所以我们认为不应该把所有分割出来的小块都扔进图像集。此外，</a:t>
            </a:r>
            <a:r>
              <a:rPr lang="zh-CN" altLang="en-US" sz="1600" dirty="0">
                <a:solidFill>
                  <a:srgbClr val="FF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图像四周的水印可能不完整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，这些小块在水印的估计阶段也应该被舍弃。假设每张图在过滤掉不完整水印小块后，随机取</a:t>
            </a:r>
            <a:r>
              <a:rPr lang="en-US" altLang="zh-CN" sz="1600" b="1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k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小块。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F74E7BB-70FE-4C64-8F35-3EFE2A4D1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56" y="3086604"/>
            <a:ext cx="3227915" cy="153445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1ADF471-F3A8-4B6F-83DB-AEA848AAC0D0}"/>
              </a:ext>
            </a:extLst>
          </p:cNvPr>
          <p:cNvSpPr txBox="1"/>
          <p:nvPr/>
        </p:nvSpPr>
        <p:spPr>
          <a:xfrm>
            <a:off x="3860927" y="2896580"/>
            <a:ext cx="4707517" cy="1162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2. 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对这些小块图像构成的图像集运行我们的去水印算法，得到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和</a:t>
            </a: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值。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3. 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对原图像进行去水印操作。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F1A0320-AE1C-4906-A895-580E0BBD28AA}"/>
              </a:ext>
            </a:extLst>
          </p:cNvPr>
          <p:cNvSpPr txBox="1"/>
          <p:nvPr/>
        </p:nvSpPr>
        <p:spPr>
          <a:xfrm>
            <a:off x="3860927" y="4059399"/>
            <a:ext cx="5036683" cy="793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算法细节处仍未完善，中期前，我们想先询问老师这种思路是否合理。如果可行，我们会在后期实现它。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6327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B427AB1B-26F8-4120-AFE8-878F59627E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192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968C645-B9A0-4507-9F39-8023EC3A08C8}"/>
              </a:ext>
            </a:extLst>
          </p:cNvPr>
          <p:cNvSpPr/>
          <p:nvPr/>
        </p:nvSpPr>
        <p:spPr>
          <a:xfrm>
            <a:off x="503548" y="484312"/>
            <a:ext cx="8136904" cy="41764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</a:p>
        </p:txBody>
      </p:sp>
      <p:sp>
        <p:nvSpPr>
          <p:cNvPr id="15" name="箭头: V 形 14">
            <a:extLst>
              <a:ext uri="{FF2B5EF4-FFF2-40B4-BE49-F238E27FC236}">
                <a16:creationId xmlns:a16="http://schemas.microsoft.com/office/drawing/2014/main" id="{290599D0-90EE-4E30-8AD9-9DD9E0B8A10B}"/>
              </a:ext>
            </a:extLst>
          </p:cNvPr>
          <p:cNvSpPr/>
          <p:nvPr/>
        </p:nvSpPr>
        <p:spPr>
          <a:xfrm>
            <a:off x="863588" y="484312"/>
            <a:ext cx="2196244" cy="2196244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箭头: V 形 15">
            <a:extLst>
              <a:ext uri="{FF2B5EF4-FFF2-40B4-BE49-F238E27FC236}">
                <a16:creationId xmlns:a16="http://schemas.microsoft.com/office/drawing/2014/main" id="{49459996-CAFB-4595-A682-56B6F0EE6588}"/>
              </a:ext>
            </a:extLst>
          </p:cNvPr>
          <p:cNvSpPr/>
          <p:nvPr/>
        </p:nvSpPr>
        <p:spPr>
          <a:xfrm>
            <a:off x="2267744" y="2572544"/>
            <a:ext cx="936104" cy="936104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7" name="组合 93">
            <a:extLst>
              <a:ext uri="{FF2B5EF4-FFF2-40B4-BE49-F238E27FC236}">
                <a16:creationId xmlns:a16="http://schemas.microsoft.com/office/drawing/2014/main" id="{0B83E3D4-B569-41A1-9455-5BF7146C19D1}"/>
              </a:ext>
            </a:extLst>
          </p:cNvPr>
          <p:cNvGrpSpPr>
            <a:grpSpLocks/>
          </p:cNvGrpSpPr>
          <p:nvPr/>
        </p:nvGrpSpPr>
        <p:grpSpPr bwMode="auto">
          <a:xfrm>
            <a:off x="3702807" y="2140496"/>
            <a:ext cx="3929533" cy="679617"/>
            <a:chOff x="320318" y="607960"/>
            <a:chExt cx="4765782" cy="824600"/>
          </a:xfrm>
        </p:grpSpPr>
        <p:grpSp>
          <p:nvGrpSpPr>
            <p:cNvPr id="18" name="组合 91">
              <a:extLst>
                <a:ext uri="{FF2B5EF4-FFF2-40B4-BE49-F238E27FC236}">
                  <a16:creationId xmlns:a16="http://schemas.microsoft.com/office/drawing/2014/main" id="{8466CEBB-3E96-4C1C-ACA9-231F34A0A3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318" y="607960"/>
              <a:ext cx="883920" cy="824600"/>
              <a:chOff x="320318" y="607960"/>
              <a:chExt cx="883920" cy="824600"/>
            </a:xfrm>
          </p:grpSpPr>
          <p:sp>
            <p:nvSpPr>
              <p:cNvPr id="20" name="菱形 19">
                <a:extLst>
                  <a:ext uri="{FF2B5EF4-FFF2-40B4-BE49-F238E27FC236}">
                    <a16:creationId xmlns:a16="http://schemas.microsoft.com/office/drawing/2014/main" id="{4B429C66-0535-47CC-8B48-DF59E9FFA813}"/>
                  </a:ext>
                </a:extLst>
              </p:cNvPr>
              <p:cNvSpPr/>
              <p:nvPr/>
            </p:nvSpPr>
            <p:spPr>
              <a:xfrm>
                <a:off x="350483" y="607960"/>
                <a:ext cx="823994" cy="8246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 dirty="0"/>
              </a:p>
            </p:txBody>
          </p:sp>
          <p:sp>
            <p:nvSpPr>
              <p:cNvPr id="21" name="文本框 90">
                <a:extLst>
                  <a:ext uri="{FF2B5EF4-FFF2-40B4-BE49-F238E27FC236}">
                    <a16:creationId xmlns:a16="http://schemas.microsoft.com/office/drawing/2014/main" id="{A63DF7FD-5F38-433B-BFA6-6914CDF2A8F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0318" y="835594"/>
                <a:ext cx="883920" cy="3640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350" dirty="0">
                    <a:solidFill>
                      <a:schemeClr val="bg1"/>
                    </a:solidFill>
                    <a:latin typeface="Impact" pitchFamily="34" charset="0"/>
                  </a:rPr>
                  <a:t>04</a:t>
                </a:r>
                <a:endParaRPr lang="zh-CN" altLang="en-US" sz="1350" dirty="0">
                  <a:solidFill>
                    <a:schemeClr val="bg1"/>
                  </a:solidFill>
                  <a:latin typeface="Impact" pitchFamily="34" charset="0"/>
                </a:endParaRPr>
              </a:p>
            </p:txBody>
          </p:sp>
        </p:grpSp>
        <p:sp>
          <p:nvSpPr>
            <p:cNvPr id="19" name="文本框 92">
              <a:extLst>
                <a:ext uri="{FF2B5EF4-FFF2-40B4-BE49-F238E27FC236}">
                  <a16:creationId xmlns:a16="http://schemas.microsoft.com/office/drawing/2014/main" id="{AFA7CE19-65C7-4069-ADB9-8EE736A82A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62716" y="700224"/>
              <a:ext cx="3723384" cy="6348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问题与困难汇总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35802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问题与困难汇总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47F0CE-692D-4221-9485-8BC23A196F9B}"/>
              </a:ext>
            </a:extLst>
          </p:cNvPr>
          <p:cNvSpPr txBox="1"/>
          <p:nvPr/>
        </p:nvSpPr>
        <p:spPr>
          <a:xfrm>
            <a:off x="651586" y="686980"/>
            <a:ext cx="7956884" cy="44868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一、关于论文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补充资料及参考文献中的数学公式推导过程看不懂，例如欧拉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-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拉格朗日方程等等。看懂这些数学推导过程是否重要？如果重要，短期内要怎样学习相关数学知识？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论文中提到的“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black patches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”的概念还不是很清晰，我们找到的开源代码似乎没有体现这部分内容，是否有必要补充实现这一思想？我们应该怎样实现？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二、关于代码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通过计算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Chamfer Distance (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倒角距离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)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获得水印的坐标范围的过程还不太明白。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l-PL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Wm = W_m - W_m.min() -&gt; </a:t>
            </a:r>
            <a:r>
              <a:rPr lang="zh-CN" altLang="pl-PL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作用是？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 论文说用最小二乘法求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；没太看懂代码的实现方法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4346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问题与困难汇总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47F0CE-692D-4221-9485-8BC23A196F9B}"/>
              </a:ext>
            </a:extLst>
          </p:cNvPr>
          <p:cNvSpPr txBox="1"/>
          <p:nvPr/>
        </p:nvSpPr>
        <p:spPr>
          <a:xfrm>
            <a:off x="651586" y="686980"/>
            <a:ext cx="7956884" cy="33788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三、关于大方向问题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根据以往的经验，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SRTP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中期答辩前需要进行到什么样的程度？答辩前我们还可以做些什么工作？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中期答辩时，要汇报的重点是什么？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中期答辩之后，我们还可以对算法进行哪些方面的优化？在实际生活中，该算法还可以有哪些具体应用？（前面提及的攻击满屏水印合不合适？）我们如何进一步开拓思路？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能否借用实验室的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GPU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资源跑我们的代码？（之前学长给了服务器地址和密码，但是我们不太会用）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564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84E0476-EFE2-4E88-A233-911A676DB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19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FC77104-CC61-4C4B-A656-7AF51AFDF648}"/>
              </a:ext>
            </a:extLst>
          </p:cNvPr>
          <p:cNvSpPr/>
          <p:nvPr/>
        </p:nvSpPr>
        <p:spPr>
          <a:xfrm>
            <a:off x="503548" y="484312"/>
            <a:ext cx="8136904" cy="41764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</a:p>
        </p:txBody>
      </p:sp>
      <p:sp>
        <p:nvSpPr>
          <p:cNvPr id="6" name="箭头: V 形 5">
            <a:extLst>
              <a:ext uri="{FF2B5EF4-FFF2-40B4-BE49-F238E27FC236}">
                <a16:creationId xmlns:a16="http://schemas.microsoft.com/office/drawing/2014/main" id="{71AE6E73-4561-4917-9719-CB0B4F8F42B6}"/>
              </a:ext>
            </a:extLst>
          </p:cNvPr>
          <p:cNvSpPr/>
          <p:nvPr/>
        </p:nvSpPr>
        <p:spPr>
          <a:xfrm>
            <a:off x="863588" y="484312"/>
            <a:ext cx="2196244" cy="2196244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箭头: V 形 6">
            <a:extLst>
              <a:ext uri="{FF2B5EF4-FFF2-40B4-BE49-F238E27FC236}">
                <a16:creationId xmlns:a16="http://schemas.microsoft.com/office/drawing/2014/main" id="{28CAD7BC-FC43-48B8-86D6-4218810DF155}"/>
              </a:ext>
            </a:extLst>
          </p:cNvPr>
          <p:cNvSpPr/>
          <p:nvPr/>
        </p:nvSpPr>
        <p:spPr>
          <a:xfrm>
            <a:off x="2267744" y="2572544"/>
            <a:ext cx="936104" cy="936104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2CCE3FCF-7D9E-417C-9B69-6CD3AD800A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3846" y="2013578"/>
            <a:ext cx="107721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宋体" pitchFamily="2" charset="-122"/>
              </a:rPr>
              <a:t>谢谢！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宋体" pitchFamily="2" charset="-122"/>
            </a:endParaRPr>
          </a:p>
        </p:txBody>
      </p:sp>
      <p:sp>
        <p:nvSpPr>
          <p:cNvPr id="10" name="Rectangle 20">
            <a:extLst>
              <a:ext uri="{FF2B5EF4-FFF2-40B4-BE49-F238E27FC236}">
                <a16:creationId xmlns:a16="http://schemas.microsoft.com/office/drawing/2014/main" id="{800F0EB4-A791-4CB3-8E6A-ABF6C9D04E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3846" y="2886613"/>
            <a:ext cx="2952734" cy="434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汇报人：徐晓丹、周寒靖、茅一宁</a:t>
            </a:r>
            <a:endParaRPr lang="en-US" altLang="zh-CN" sz="1000" dirty="0">
              <a:solidFill>
                <a:srgbClr val="53585E"/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zh-CN" altLang="en-US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汇报时间：</a:t>
            </a:r>
            <a:r>
              <a:rPr lang="en-US" altLang="zh-CN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2020</a:t>
            </a:r>
            <a:r>
              <a:rPr lang="zh-CN" altLang="en-US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年</a:t>
            </a:r>
            <a:r>
              <a:rPr lang="en-US" altLang="zh-CN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11</a:t>
            </a:r>
            <a:r>
              <a:rPr lang="zh-CN" altLang="en-US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月</a:t>
            </a:r>
            <a:r>
              <a:rPr lang="en-US" altLang="zh-CN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5</a:t>
            </a:r>
            <a:r>
              <a:rPr lang="zh-CN" altLang="en-US" sz="1000" dirty="0">
                <a:solidFill>
                  <a:srgbClr val="53585E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208106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B427AB1B-26F8-4120-AFE8-878F59627E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192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968C645-B9A0-4507-9F39-8023EC3A08C8}"/>
              </a:ext>
            </a:extLst>
          </p:cNvPr>
          <p:cNvSpPr/>
          <p:nvPr/>
        </p:nvSpPr>
        <p:spPr>
          <a:xfrm>
            <a:off x="503548" y="484312"/>
            <a:ext cx="8136904" cy="41764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</a:p>
        </p:txBody>
      </p:sp>
      <p:sp>
        <p:nvSpPr>
          <p:cNvPr id="15" name="箭头: V 形 14">
            <a:extLst>
              <a:ext uri="{FF2B5EF4-FFF2-40B4-BE49-F238E27FC236}">
                <a16:creationId xmlns:a16="http://schemas.microsoft.com/office/drawing/2014/main" id="{290599D0-90EE-4E30-8AD9-9DD9E0B8A10B}"/>
              </a:ext>
            </a:extLst>
          </p:cNvPr>
          <p:cNvSpPr/>
          <p:nvPr/>
        </p:nvSpPr>
        <p:spPr>
          <a:xfrm>
            <a:off x="863588" y="484312"/>
            <a:ext cx="2196244" cy="2196244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箭头: V 形 15">
            <a:extLst>
              <a:ext uri="{FF2B5EF4-FFF2-40B4-BE49-F238E27FC236}">
                <a16:creationId xmlns:a16="http://schemas.microsoft.com/office/drawing/2014/main" id="{49459996-CAFB-4595-A682-56B6F0EE6588}"/>
              </a:ext>
            </a:extLst>
          </p:cNvPr>
          <p:cNvSpPr/>
          <p:nvPr/>
        </p:nvSpPr>
        <p:spPr>
          <a:xfrm>
            <a:off x="2267744" y="2572544"/>
            <a:ext cx="936104" cy="936104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7" name="组合 93">
            <a:extLst>
              <a:ext uri="{FF2B5EF4-FFF2-40B4-BE49-F238E27FC236}">
                <a16:creationId xmlns:a16="http://schemas.microsoft.com/office/drawing/2014/main" id="{0B83E3D4-B569-41A1-9455-5BF7146C19D1}"/>
              </a:ext>
            </a:extLst>
          </p:cNvPr>
          <p:cNvGrpSpPr>
            <a:grpSpLocks/>
          </p:cNvGrpSpPr>
          <p:nvPr/>
        </p:nvGrpSpPr>
        <p:grpSpPr bwMode="auto">
          <a:xfrm>
            <a:off x="3702807" y="2140496"/>
            <a:ext cx="3384995" cy="679617"/>
            <a:chOff x="320318" y="607960"/>
            <a:chExt cx="4105360" cy="824600"/>
          </a:xfrm>
        </p:grpSpPr>
        <p:grpSp>
          <p:nvGrpSpPr>
            <p:cNvPr id="18" name="组合 91">
              <a:extLst>
                <a:ext uri="{FF2B5EF4-FFF2-40B4-BE49-F238E27FC236}">
                  <a16:creationId xmlns:a16="http://schemas.microsoft.com/office/drawing/2014/main" id="{8466CEBB-3E96-4C1C-ACA9-231F34A0A3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318" y="607960"/>
              <a:ext cx="883920" cy="824600"/>
              <a:chOff x="320318" y="607960"/>
              <a:chExt cx="883920" cy="824600"/>
            </a:xfrm>
          </p:grpSpPr>
          <p:sp>
            <p:nvSpPr>
              <p:cNvPr id="20" name="菱形 19">
                <a:extLst>
                  <a:ext uri="{FF2B5EF4-FFF2-40B4-BE49-F238E27FC236}">
                    <a16:creationId xmlns:a16="http://schemas.microsoft.com/office/drawing/2014/main" id="{4B429C66-0535-47CC-8B48-DF59E9FFA813}"/>
                  </a:ext>
                </a:extLst>
              </p:cNvPr>
              <p:cNvSpPr/>
              <p:nvPr/>
            </p:nvSpPr>
            <p:spPr>
              <a:xfrm>
                <a:off x="350483" y="607960"/>
                <a:ext cx="823994" cy="8246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 dirty="0"/>
              </a:p>
            </p:txBody>
          </p:sp>
          <p:sp>
            <p:nvSpPr>
              <p:cNvPr id="21" name="文本框 90">
                <a:extLst>
                  <a:ext uri="{FF2B5EF4-FFF2-40B4-BE49-F238E27FC236}">
                    <a16:creationId xmlns:a16="http://schemas.microsoft.com/office/drawing/2014/main" id="{A63DF7FD-5F38-433B-BFA6-6914CDF2A8F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0318" y="835594"/>
                <a:ext cx="883920" cy="3640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350" dirty="0">
                    <a:solidFill>
                      <a:schemeClr val="bg1"/>
                    </a:solidFill>
                    <a:latin typeface="Impact" pitchFamily="34" charset="0"/>
                  </a:rPr>
                  <a:t>01</a:t>
                </a:r>
                <a:endParaRPr lang="zh-CN" altLang="en-US" sz="1350" dirty="0">
                  <a:solidFill>
                    <a:schemeClr val="bg1"/>
                  </a:solidFill>
                  <a:latin typeface="Impact" pitchFamily="34" charset="0"/>
                </a:endParaRPr>
              </a:p>
            </p:txBody>
          </p:sp>
        </p:grpSp>
        <p:sp>
          <p:nvSpPr>
            <p:cNvPr id="19" name="文本框 92">
              <a:extLst>
                <a:ext uri="{FF2B5EF4-FFF2-40B4-BE49-F238E27FC236}">
                  <a16:creationId xmlns:a16="http://schemas.microsoft.com/office/drawing/2014/main" id="{AFA7CE19-65C7-4069-ADB9-8EE736A82A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62716" y="700224"/>
              <a:ext cx="3062962" cy="6348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论文简介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3078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172274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论文简介</a:t>
            </a:r>
            <a:endParaRPr lang="zh-CN" altLang="en-US" sz="13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92">
            <a:extLst>
              <a:ext uri="{FF2B5EF4-FFF2-40B4-BE49-F238E27FC236}">
                <a16:creationId xmlns:a16="http://schemas.microsoft.com/office/drawing/2014/main" id="{C1B01F99-E122-43E3-AE42-B4F63A811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743053"/>
            <a:ext cx="676875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CN" sz="1800" b="0" i="0" u="none" strike="noStrike" baseline="0" dirty="0">
                <a:latin typeface="等线" panose="02010600030101010101" pitchFamily="2" charset="-122"/>
                <a:ea typeface="等线" panose="02010600030101010101" pitchFamily="2" charset="-122"/>
              </a:rPr>
              <a:t>—— </a:t>
            </a:r>
            <a:r>
              <a:rPr lang="zh-CN" altLang="en-US" sz="1800" b="0" i="0" u="none" strike="noStrike" baseline="0" dirty="0">
                <a:latin typeface="等线" panose="02010600030101010101" pitchFamily="2" charset="-122"/>
                <a:ea typeface="等线" panose="02010600030101010101" pitchFamily="2" charset="-122"/>
              </a:rPr>
              <a:t>谷歌的论文</a:t>
            </a:r>
            <a:r>
              <a:rPr lang="en-US" altLang="zh-CN" sz="1800" b="0" i="0" u="none" strike="noStrike" baseline="0" dirty="0">
                <a:latin typeface="等线" panose="02010600030101010101" pitchFamily="2" charset="-122"/>
                <a:ea typeface="等线" panose="02010600030101010101" pitchFamily="2" charset="-122"/>
              </a:rPr>
              <a:t>《On the Effectiveness of Visible Watermarks》</a:t>
            </a:r>
            <a:endParaRPr lang="zh-CN" altLang="en-US" sz="135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" r="1199"/>
          <a:stretch/>
        </p:blipFill>
        <p:spPr>
          <a:xfrm>
            <a:off x="143508" y="1888468"/>
            <a:ext cx="8856984" cy="254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141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172274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论文简介</a:t>
            </a:r>
            <a:endParaRPr lang="zh-CN" altLang="en-US" sz="13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92">
            <a:extLst>
              <a:ext uri="{FF2B5EF4-FFF2-40B4-BE49-F238E27FC236}">
                <a16:creationId xmlns:a16="http://schemas.microsoft.com/office/drawing/2014/main" id="{C1B01F99-E122-43E3-AE42-B4F63A811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743053"/>
            <a:ext cx="676875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CN" sz="1800" b="0" i="0" u="none" strike="noStrike" baseline="0" dirty="0">
                <a:latin typeface="等线" panose="02010600030101010101" pitchFamily="2" charset="-122"/>
                <a:ea typeface="等线" panose="02010600030101010101" pitchFamily="2" charset="-122"/>
              </a:rPr>
              <a:t>—— </a:t>
            </a:r>
            <a:r>
              <a:rPr lang="zh-CN" altLang="en-US" sz="1800" b="0" i="0" u="none" strike="noStrike" baseline="0" dirty="0">
                <a:latin typeface="等线" panose="02010600030101010101" pitchFamily="2" charset="-122"/>
                <a:ea typeface="等线" panose="02010600030101010101" pitchFamily="2" charset="-122"/>
              </a:rPr>
              <a:t>谷歌的论文</a:t>
            </a:r>
            <a:r>
              <a:rPr lang="en-US" altLang="zh-CN" sz="1800" b="0" i="0" u="none" strike="noStrike" baseline="0" dirty="0">
                <a:latin typeface="等线" panose="02010600030101010101" pitchFamily="2" charset="-122"/>
                <a:ea typeface="等线" panose="02010600030101010101" pitchFamily="2" charset="-122"/>
              </a:rPr>
              <a:t>《On the Effectiveness of Visible Watermarks》</a:t>
            </a:r>
            <a:endParaRPr lang="zh-CN" altLang="en-US" sz="135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04" r="2728" b="26208"/>
          <a:stretch/>
        </p:blipFill>
        <p:spPr>
          <a:xfrm>
            <a:off x="622017" y="1474129"/>
            <a:ext cx="6201186" cy="209810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14" r="2130" b="73093"/>
          <a:stretch/>
        </p:blipFill>
        <p:spPr>
          <a:xfrm>
            <a:off x="583870" y="3832684"/>
            <a:ext cx="6239333" cy="1144423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22017" y="1001724"/>
            <a:ext cx="2717411" cy="463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CN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Watermark estimation</a:t>
            </a:r>
          </a:p>
        </p:txBody>
      </p:sp>
      <p:sp>
        <p:nvSpPr>
          <p:cNvPr id="8" name="矩形 7"/>
          <p:cNvSpPr/>
          <p:nvPr/>
        </p:nvSpPr>
        <p:spPr>
          <a:xfrm>
            <a:off x="575556" y="3388134"/>
            <a:ext cx="2590774" cy="463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CN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Watermark detection</a:t>
            </a:r>
          </a:p>
        </p:txBody>
      </p:sp>
    </p:spTree>
    <p:extLst>
      <p:ext uri="{BB962C8B-B14F-4D97-AF65-F5344CB8AC3E}">
        <p14:creationId xmlns:p14="http://schemas.microsoft.com/office/powerpoint/2010/main" val="836310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172274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论文简介</a:t>
            </a:r>
            <a:endParaRPr lang="zh-CN" altLang="en-US" sz="13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92">
            <a:extLst>
              <a:ext uri="{FF2B5EF4-FFF2-40B4-BE49-F238E27FC236}">
                <a16:creationId xmlns:a16="http://schemas.microsoft.com/office/drawing/2014/main" id="{C1B01F99-E122-43E3-AE42-B4F63A811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743053"/>
            <a:ext cx="676875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CN" sz="1800" b="0" i="0" u="none" strike="noStrike" baseline="0" dirty="0">
                <a:latin typeface="等线" panose="02010600030101010101" pitchFamily="2" charset="-122"/>
                <a:ea typeface="等线" panose="02010600030101010101" pitchFamily="2" charset="-122"/>
              </a:rPr>
              <a:t>—— </a:t>
            </a:r>
            <a:r>
              <a:rPr lang="zh-CN" altLang="en-US" sz="1800" b="0" i="0" u="none" strike="noStrike" baseline="0" dirty="0">
                <a:latin typeface="等线" panose="02010600030101010101" pitchFamily="2" charset="-122"/>
                <a:ea typeface="等线" panose="02010600030101010101" pitchFamily="2" charset="-122"/>
              </a:rPr>
              <a:t>谷歌的论文</a:t>
            </a:r>
            <a:r>
              <a:rPr lang="en-US" altLang="zh-CN" sz="1800" b="0" i="0" u="none" strike="noStrike" baseline="0" dirty="0">
                <a:latin typeface="等线" panose="02010600030101010101" pitchFamily="2" charset="-122"/>
                <a:ea typeface="等线" panose="02010600030101010101" pitchFamily="2" charset="-122"/>
              </a:rPr>
              <a:t>《On the Effectiveness of Visible Watermarks》</a:t>
            </a:r>
            <a:endParaRPr lang="zh-CN" altLang="en-US" sz="135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2017" y="1001724"/>
            <a:ext cx="2337499" cy="463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en-US" altLang="zh-CN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Watermark Removal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190" r="4523" b="779"/>
          <a:stretch/>
        </p:blipFill>
        <p:spPr>
          <a:xfrm>
            <a:off x="622017" y="1617191"/>
            <a:ext cx="6508998" cy="99286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16" y="2824572"/>
            <a:ext cx="8488987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25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B427AB1B-26F8-4120-AFE8-878F59627E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57192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968C645-B9A0-4507-9F39-8023EC3A08C8}"/>
              </a:ext>
            </a:extLst>
          </p:cNvPr>
          <p:cNvSpPr/>
          <p:nvPr/>
        </p:nvSpPr>
        <p:spPr>
          <a:xfrm>
            <a:off x="503548" y="484312"/>
            <a:ext cx="8136904" cy="41764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683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</a:p>
        </p:txBody>
      </p:sp>
      <p:sp>
        <p:nvSpPr>
          <p:cNvPr id="15" name="箭头: V 形 14">
            <a:extLst>
              <a:ext uri="{FF2B5EF4-FFF2-40B4-BE49-F238E27FC236}">
                <a16:creationId xmlns:a16="http://schemas.microsoft.com/office/drawing/2014/main" id="{290599D0-90EE-4E30-8AD9-9DD9E0B8A10B}"/>
              </a:ext>
            </a:extLst>
          </p:cNvPr>
          <p:cNvSpPr/>
          <p:nvPr/>
        </p:nvSpPr>
        <p:spPr>
          <a:xfrm>
            <a:off x="863588" y="484312"/>
            <a:ext cx="2196244" cy="2196244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箭头: V 形 15">
            <a:extLst>
              <a:ext uri="{FF2B5EF4-FFF2-40B4-BE49-F238E27FC236}">
                <a16:creationId xmlns:a16="http://schemas.microsoft.com/office/drawing/2014/main" id="{49459996-CAFB-4595-A682-56B6F0EE6588}"/>
              </a:ext>
            </a:extLst>
          </p:cNvPr>
          <p:cNvSpPr/>
          <p:nvPr/>
        </p:nvSpPr>
        <p:spPr>
          <a:xfrm>
            <a:off x="2267744" y="2572544"/>
            <a:ext cx="936104" cy="936104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7" name="组合 93">
            <a:extLst>
              <a:ext uri="{FF2B5EF4-FFF2-40B4-BE49-F238E27FC236}">
                <a16:creationId xmlns:a16="http://schemas.microsoft.com/office/drawing/2014/main" id="{0B83E3D4-B569-41A1-9455-5BF7146C19D1}"/>
              </a:ext>
            </a:extLst>
          </p:cNvPr>
          <p:cNvGrpSpPr>
            <a:grpSpLocks/>
          </p:cNvGrpSpPr>
          <p:nvPr/>
        </p:nvGrpSpPr>
        <p:grpSpPr bwMode="auto">
          <a:xfrm>
            <a:off x="3702807" y="2140496"/>
            <a:ext cx="3929533" cy="679617"/>
            <a:chOff x="320318" y="607960"/>
            <a:chExt cx="4765782" cy="824600"/>
          </a:xfrm>
        </p:grpSpPr>
        <p:grpSp>
          <p:nvGrpSpPr>
            <p:cNvPr id="18" name="组合 91">
              <a:extLst>
                <a:ext uri="{FF2B5EF4-FFF2-40B4-BE49-F238E27FC236}">
                  <a16:creationId xmlns:a16="http://schemas.microsoft.com/office/drawing/2014/main" id="{8466CEBB-3E96-4C1C-ACA9-231F34A0A3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318" y="607960"/>
              <a:ext cx="883920" cy="824600"/>
              <a:chOff x="320318" y="607960"/>
              <a:chExt cx="883920" cy="824600"/>
            </a:xfrm>
          </p:grpSpPr>
          <p:sp>
            <p:nvSpPr>
              <p:cNvPr id="20" name="菱形 19">
                <a:extLst>
                  <a:ext uri="{FF2B5EF4-FFF2-40B4-BE49-F238E27FC236}">
                    <a16:creationId xmlns:a16="http://schemas.microsoft.com/office/drawing/2014/main" id="{4B429C66-0535-47CC-8B48-DF59E9FFA813}"/>
                  </a:ext>
                </a:extLst>
              </p:cNvPr>
              <p:cNvSpPr/>
              <p:nvPr/>
            </p:nvSpPr>
            <p:spPr>
              <a:xfrm>
                <a:off x="350483" y="607960"/>
                <a:ext cx="823994" cy="8246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1350" dirty="0"/>
              </a:p>
            </p:txBody>
          </p:sp>
          <p:sp>
            <p:nvSpPr>
              <p:cNvPr id="21" name="文本框 90">
                <a:extLst>
                  <a:ext uri="{FF2B5EF4-FFF2-40B4-BE49-F238E27FC236}">
                    <a16:creationId xmlns:a16="http://schemas.microsoft.com/office/drawing/2014/main" id="{A63DF7FD-5F38-433B-BFA6-6914CDF2A8F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0318" y="835594"/>
                <a:ext cx="883920" cy="3640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350" dirty="0">
                    <a:solidFill>
                      <a:schemeClr val="bg1"/>
                    </a:solidFill>
                    <a:latin typeface="Impact" pitchFamily="34" charset="0"/>
                  </a:rPr>
                  <a:t>02</a:t>
                </a:r>
                <a:endParaRPr lang="zh-CN" altLang="en-US" sz="1350" dirty="0">
                  <a:solidFill>
                    <a:schemeClr val="bg1"/>
                  </a:solidFill>
                  <a:latin typeface="Impact" pitchFamily="34" charset="0"/>
                </a:endParaRPr>
              </a:p>
            </p:txBody>
          </p:sp>
        </p:grpSp>
        <p:sp>
          <p:nvSpPr>
            <p:cNvPr id="19" name="文本框 92">
              <a:extLst>
                <a:ext uri="{FF2B5EF4-FFF2-40B4-BE49-F238E27FC236}">
                  <a16:creationId xmlns:a16="http://schemas.microsoft.com/office/drawing/2014/main" id="{AFA7CE19-65C7-4069-ADB9-8EE736A82A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62716" y="700224"/>
              <a:ext cx="3723384" cy="6348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论文复现代码介绍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28604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论文复</a:t>
            </a:r>
            <a:r>
              <a:rPr lang="zh-CN" altLang="en-US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代码介绍</a:t>
            </a:r>
          </a:p>
        </p:txBody>
      </p:sp>
      <p:sp>
        <p:nvSpPr>
          <p:cNvPr id="32" name="文本框 92">
            <a:extLst>
              <a:ext uri="{FF2B5EF4-FFF2-40B4-BE49-F238E27FC236}">
                <a16:creationId xmlns:a16="http://schemas.microsoft.com/office/drawing/2014/main" id="{C1B01F99-E122-43E3-AE42-B4F63A811F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844352"/>
            <a:ext cx="7200800" cy="3372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代码来源：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GitHub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开源代码“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automatic-watermark-detection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”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  <a:hlinkClick r:id="rId3"/>
              </a:rPr>
              <a:t>https://github.com/rohitrango/automatic-watermark-detection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算法前提：</a:t>
            </a:r>
            <a:endParaRPr lang="en-US" altLang="zh-CN" sz="16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对图片集中的所有图片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①水印原始图像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相同；②水印的透明度相同（</a:t>
            </a:r>
            <a:r>
              <a:rPr lang="en-US" altLang="zh-CN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α</a:t>
            </a:r>
            <a:r>
              <a:rPr lang="zh-CN" altLang="en-US" sz="1600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相同）；③水印位置相同</a:t>
            </a:r>
            <a:endParaRPr lang="en-US" altLang="zh-CN" sz="1600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2092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DE0D-A3F6-4A9E-B795-15E2BA2C12DE}"/>
              </a:ext>
            </a:extLst>
          </p:cNvPr>
          <p:cNvSpPr/>
          <p:nvPr/>
        </p:nvSpPr>
        <p:spPr>
          <a:xfrm>
            <a:off x="575556" y="160276"/>
            <a:ext cx="2124236" cy="6840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92">
            <a:extLst>
              <a:ext uri="{FF2B5EF4-FFF2-40B4-BE49-F238E27FC236}">
                <a16:creationId xmlns:a16="http://schemas.microsoft.com/office/drawing/2014/main" id="{E7428E83-7716-41AA-ADEE-643F59D71B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564" y="317648"/>
            <a:ext cx="205222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论文复现代码介绍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07A62A-FDB5-4814-A0F6-5EB92AF3D188}"/>
              </a:ext>
            </a:extLst>
          </p:cNvPr>
          <p:cNvSpPr txBox="1"/>
          <p:nvPr/>
        </p:nvSpPr>
        <p:spPr>
          <a:xfrm>
            <a:off x="647564" y="686980"/>
            <a:ext cx="7992887" cy="4103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一、初步估计水印</a:t>
            </a:r>
            <a:endParaRPr lang="en-US" altLang="zh-CN" sz="1600" b="1" dirty="0">
              <a:solidFill>
                <a:srgbClr val="404040"/>
              </a:solidFill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estimate_watermark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(‘images/</a:t>
            </a: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fotolia_processed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’) -&gt; </a:t>
            </a: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估计水印梯度</a:t>
            </a:r>
            <a:endParaRPr lang="en-US" altLang="zh-CN" sz="1600" b="1" dirty="0">
              <a:solidFill>
                <a:srgbClr val="404040"/>
              </a:solidFill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用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cv2.Sobel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计算图像集的梯度，将中位数作为初始水印的梯度（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x, y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分开算）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crop_watermark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gx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, </a:t>
            </a: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gy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) -&gt; </a:t>
            </a: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裁剪水印区域</a:t>
            </a:r>
            <a:endParaRPr lang="en-US" altLang="zh-CN" sz="1600" b="1" dirty="0">
              <a:solidFill>
                <a:srgbClr val="404040"/>
              </a:solidFill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调用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PlotImage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(image)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函数，将图像的梯度值矩阵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W_mod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标准化为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0~1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的浮点数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W_mod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对第三维度求平均数，调用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image_threshold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函数，使得值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&gt;=0.4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（阈值）的点取值为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1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&lt;0.4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的点为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求值为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1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的点的坐标，上下左右各保留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2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像素边框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返回裁剪后的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x, y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方向上的梯度矩阵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cropped_gx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,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cropped_gy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poisson_reconstruct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cropped_gx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zh-CN" sz="1600" b="1" dirty="0" err="1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cropped_gy</a:t>
            </a:r>
            <a:r>
              <a:rPr lang="en-US" altLang="zh-CN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) -&gt; </a:t>
            </a:r>
            <a:r>
              <a:rPr lang="zh-CN" altLang="en-US" sz="1600" b="1" dirty="0">
                <a:solidFill>
                  <a:srgbClr val="404040"/>
                </a:solidFill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重建水印图像</a:t>
            </a:r>
            <a:endParaRPr lang="en-US" altLang="zh-CN" sz="1600" b="1" dirty="0">
              <a:solidFill>
                <a:srgbClr val="404040"/>
              </a:solidFill>
              <a:latin typeface="Consolas" panose="020B0609020204030204" pitchFamily="49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计算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laplacian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  <a:cs typeface="Tahoma" panose="020B0604030504040204" pitchFamily="34" charset="0"/>
              </a:rPr>
              <a:t>，重建水印原图，得到水印图的初始估计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等线" panose="02010600030101010101" pitchFamily="2" charset="-122"/>
              <a:ea typeface="等线" panose="02010600030101010101" pitchFamily="2" charset="-122"/>
              <a:cs typeface="Tahoma" panose="020B060403050404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6609BEA-A174-4B16-9A2D-C7FAC3112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292" y="4084712"/>
            <a:ext cx="418970" cy="29401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791D6F3-6DB1-44AA-B35F-5EAA42E37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144" y="4488781"/>
            <a:ext cx="418970" cy="29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474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113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24661"/>
      </a:accent1>
      <a:accent2>
        <a:srgbClr val="2E323E"/>
      </a:accent2>
      <a:accent3>
        <a:srgbClr val="D24661"/>
      </a:accent3>
      <a:accent4>
        <a:srgbClr val="2E323E"/>
      </a:accent4>
      <a:accent5>
        <a:srgbClr val="D24661"/>
      </a:accent5>
      <a:accent6>
        <a:srgbClr val="2E323E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</TotalTime>
  <Words>2074</Words>
  <Application>Microsoft Office PowerPoint</Application>
  <PresentationFormat>自定义</PresentationFormat>
  <Paragraphs>209</Paragraphs>
  <Slides>27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等线</vt:lpstr>
      <vt:lpstr>微软雅黑</vt:lpstr>
      <vt:lpstr>Arial</vt:lpstr>
      <vt:lpstr>Calibri</vt:lpstr>
      <vt:lpstr>Consolas</vt:lpstr>
      <vt:lpstr>Impact</vt:lpstr>
      <vt:lpstr>Tahoma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Cullen Doris</cp:lastModifiedBy>
  <cp:revision>298</cp:revision>
  <dcterms:created xsi:type="dcterms:W3CDTF">2017-06-17T13:16:52Z</dcterms:created>
  <dcterms:modified xsi:type="dcterms:W3CDTF">2020-11-06T09:14:23Z</dcterms:modified>
</cp:coreProperties>
</file>

<file path=docProps/thumbnail.jpeg>
</file>